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2" r:id="rId1"/>
  </p:sldMasterIdLst>
  <p:notesMasterIdLst>
    <p:notesMasterId r:id="rId50"/>
  </p:notesMasterIdLst>
  <p:sldIdLst>
    <p:sldId id="256" r:id="rId2"/>
    <p:sldId id="266" r:id="rId3"/>
    <p:sldId id="307" r:id="rId4"/>
    <p:sldId id="308" r:id="rId5"/>
    <p:sldId id="314" r:id="rId6"/>
    <p:sldId id="309" r:id="rId7"/>
    <p:sldId id="315" r:id="rId8"/>
    <p:sldId id="317" r:id="rId9"/>
    <p:sldId id="318" r:id="rId10"/>
    <p:sldId id="310" r:id="rId11"/>
    <p:sldId id="311" r:id="rId12"/>
    <p:sldId id="312" r:id="rId13"/>
    <p:sldId id="313" r:id="rId14"/>
    <p:sldId id="257" r:id="rId15"/>
    <p:sldId id="259" r:id="rId16"/>
    <p:sldId id="260" r:id="rId17"/>
    <p:sldId id="289" r:id="rId18"/>
    <p:sldId id="261" r:id="rId19"/>
    <p:sldId id="264" r:id="rId20"/>
    <p:sldId id="267" r:id="rId21"/>
    <p:sldId id="268" r:id="rId22"/>
    <p:sldId id="269" r:id="rId23"/>
    <p:sldId id="270" r:id="rId24"/>
    <p:sldId id="271" r:id="rId25"/>
    <p:sldId id="272" r:id="rId26"/>
    <p:sldId id="273" r:id="rId27"/>
    <p:sldId id="274" r:id="rId28"/>
    <p:sldId id="275" r:id="rId29"/>
    <p:sldId id="305" r:id="rId30"/>
    <p:sldId id="306" r:id="rId31"/>
    <p:sldId id="278" r:id="rId32"/>
    <p:sldId id="320" r:id="rId33"/>
    <p:sldId id="279" r:id="rId34"/>
    <p:sldId id="276" r:id="rId35"/>
    <p:sldId id="280" r:id="rId36"/>
    <p:sldId id="281" r:id="rId37"/>
    <p:sldId id="282" r:id="rId38"/>
    <p:sldId id="316" r:id="rId39"/>
    <p:sldId id="293" r:id="rId40"/>
    <p:sldId id="298" r:id="rId41"/>
    <p:sldId id="299" r:id="rId42"/>
    <p:sldId id="300" r:id="rId43"/>
    <p:sldId id="301" r:id="rId44"/>
    <p:sldId id="302" r:id="rId45"/>
    <p:sldId id="303" r:id="rId46"/>
    <p:sldId id="319" r:id="rId47"/>
    <p:sldId id="321" r:id="rId48"/>
    <p:sldId id="304" r:id="rId4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24" autoAdjust="0"/>
    <p:restoredTop sz="94660"/>
  </p:normalViewPr>
  <p:slideViewPr>
    <p:cSldViewPr snapToGrid="0">
      <p:cViewPr>
        <p:scale>
          <a:sx n="50" d="100"/>
          <a:sy n="50" d="100"/>
        </p:scale>
        <p:origin x="-618" y="-6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A1C5322-A4E9-44B8-A958-F3CD6033E2C9}" type="datetimeFigureOut">
              <a:rPr lang="fr-FR" smtClean="0"/>
              <a:t>24/07/2020</a:t>
            </a:fld>
            <a:endParaRPr lang="fr-FR" dirty="0"/>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3C39891-D63D-443B-8CCB-EC6B913B5843}" type="slidenum">
              <a:rPr lang="fr-FR" smtClean="0"/>
              <a:t>‹N°›</a:t>
            </a:fld>
            <a:endParaRPr lang="fr-FR" dirty="0"/>
          </a:p>
        </p:txBody>
      </p:sp>
    </p:spTree>
    <p:extLst>
      <p:ext uri="{BB962C8B-B14F-4D97-AF65-F5344CB8AC3E}">
        <p14:creationId xmlns:p14="http://schemas.microsoft.com/office/powerpoint/2010/main" val="2211458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fr-FR" smtClean="0"/>
              <a:t>Modifiez le style du titre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pPr/>
              <a:t>7/24/2020</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857E33E-8B18-4087-B112-809917729534}" type="datetimeFigureOut">
              <a:rPr lang="en-US" smtClean="0"/>
              <a:pPr/>
              <a:t>7/24/2020</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pPr/>
              <a:t>7/24/2020</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97D162C4-EDD9-4389-A98B-B87ECEA2A816}" type="datetimeFigureOut">
              <a:rPr lang="en-US" smtClean="0"/>
              <a:pPr/>
              <a:t>7/24/2020</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7" name="Title 6"/>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E5059C3-6A89-4494-99FF-5A4D6FFD50EB}" type="datetimeFigureOut">
              <a:rPr lang="en-US" smtClean="0"/>
              <a:pPr/>
              <a:t>7/24/2020</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CA954B2F-12DE-47F5-8894-472B206D2E1E}" type="datetimeFigureOut">
              <a:rPr lang="en-US" smtClean="0"/>
              <a:pPr/>
              <a:t>7/24/2020</a:t>
            </a:fld>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
        <p:nvSpPr>
          <p:cNvPr id="9" name="Content Placeholder 8"/>
          <p:cNvSpPr>
            <a:spLocks noGrp="1"/>
          </p:cNvSpPr>
          <p:nvPr>
            <p:ph sz="quarter" idx="13"/>
          </p:nvPr>
        </p:nvSpPr>
        <p:spPr>
          <a:xfrm>
            <a:off x="902207" y="2679192"/>
            <a:ext cx="5096256" cy="34472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pPr/>
              <a:t>7/24/2020</a:t>
            </a:fld>
            <a:endParaRPr lang="en-US" dirty="0"/>
          </a:p>
        </p:txBody>
      </p:sp>
      <p:sp>
        <p:nvSpPr>
          <p:cNvPr id="8" name="Footer Placeholder 7"/>
          <p:cNvSpPr>
            <a:spLocks noGrp="1"/>
          </p:cNvSpPr>
          <p:nvPr>
            <p:ph type="ftr" sz="quarter" idx="11"/>
          </p:nvPr>
        </p:nvSpPr>
        <p:spPr/>
        <p:txBody>
          <a:bodyPr/>
          <a:lstStyle/>
          <a:p>
            <a:r>
              <a:rPr lang="en-US" dirty="0" smtClean="0"/>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1FAF3416-4057-4DAA-829D-4CA07428D088}" type="datetimeFigureOut">
              <a:rPr lang="en-US" smtClean="0"/>
              <a:pPr/>
              <a:t>7/24/2020</a:t>
            </a:fld>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921D9284-D300-4297-87F7-E791DCC15DB1}" type="datetimeFigureOut">
              <a:rPr lang="en-US" smtClean="0"/>
              <a:pPr/>
              <a:t>7/24/2020</a:t>
            </a:fld>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37D525BB-DA17-4BA0-B3C8-3AC3ABC827E6}" type="datetimeFigureOut">
              <a:rPr lang="en-US" smtClean="0"/>
              <a:pPr/>
              <a:t>7/24/2020</a:t>
            </a:fld>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fr-FR" smtClean="0"/>
              <a:t>Modifiez le style du titre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fr-FR" smtClean="0"/>
              <a:t>Modifiez le style du titre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16C4C9A-3960-41CF-A4E9-2A8FB932454B}" type="datetimeFigureOut">
              <a:rPr lang="en-US" smtClean="0"/>
              <a:pPr/>
              <a:t>7/24/2020</a:t>
            </a:fld>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3CBC1C18-307B-4F68-A007-B5B542270E8D}" type="datetimeFigureOut">
              <a:rPr lang="en-US" smtClean="0"/>
              <a:pPr/>
              <a:t>7/24/2020</a:t>
            </a:fld>
            <a:endParaRPr lang="en-US" dirty="0"/>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6D22F896-40B5-4ADD-8801-0D06FADFA095}" type="slidenum">
              <a:rPr lang="en-US" smtClean="0"/>
              <a:pPr/>
              <a:t>‹N°›</a:t>
            </a:fld>
            <a:endParaRPr lang="en-US" dirty="0"/>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50705" y="4304762"/>
            <a:ext cx="7365304" cy="2268559"/>
          </a:xfrm>
        </p:spPr>
        <p:txBody>
          <a:bodyPr>
            <a:normAutofit fontScale="90000"/>
          </a:bodyPr>
          <a:lstStyle/>
          <a:p>
            <a:r>
              <a:rPr lang="fr-FR" dirty="0">
                <a:solidFill>
                  <a:schemeClr val="tx2">
                    <a:lumMod val="75000"/>
                  </a:schemeClr>
                </a:solidFill>
              </a:rPr>
              <a:t>Projet Pédagogique</a:t>
            </a:r>
            <a:br>
              <a:rPr lang="fr-FR" dirty="0">
                <a:solidFill>
                  <a:schemeClr val="tx2">
                    <a:lumMod val="75000"/>
                  </a:schemeClr>
                </a:solidFill>
              </a:rPr>
            </a:br>
            <a:r>
              <a:rPr lang="fr-FR" sz="5300" dirty="0">
                <a:solidFill>
                  <a:schemeClr val="tx2">
                    <a:lumMod val="75000"/>
                  </a:schemeClr>
                </a:solidFill>
              </a:rPr>
              <a:t>Alsh « La Planète Bleue »</a:t>
            </a:r>
            <a:br>
              <a:rPr lang="fr-FR" sz="5300" dirty="0">
                <a:solidFill>
                  <a:schemeClr val="tx2">
                    <a:lumMod val="75000"/>
                  </a:schemeClr>
                </a:solidFill>
              </a:rPr>
            </a:br>
            <a:r>
              <a:rPr lang="fr-FR" sz="5300" dirty="0" smtClean="0">
                <a:solidFill>
                  <a:schemeClr val="tx2">
                    <a:lumMod val="75000"/>
                  </a:schemeClr>
                </a:solidFill>
              </a:rPr>
              <a:t>2020/2021</a:t>
            </a:r>
            <a:endParaRPr lang="fr-FR" sz="5300" dirty="0">
              <a:solidFill>
                <a:schemeClr val="tx2">
                  <a:lumMod val="75000"/>
                </a:schemeClr>
              </a:solidFill>
            </a:endParaRPr>
          </a:p>
        </p:txBody>
      </p:sp>
      <p:sp>
        <p:nvSpPr>
          <p:cNvPr id="3" name="Sous-titre 2"/>
          <p:cNvSpPr>
            <a:spLocks noGrp="1"/>
          </p:cNvSpPr>
          <p:nvPr>
            <p:ph type="subTitle" idx="1"/>
          </p:nvPr>
        </p:nvSpPr>
        <p:spPr>
          <a:xfrm>
            <a:off x="3911660" y="2160560"/>
            <a:ext cx="5357600" cy="1160213"/>
          </a:xfrm>
        </p:spPr>
        <p:txBody>
          <a:bodyPr>
            <a:normAutofit/>
          </a:bodyPr>
          <a:lstStyle/>
          <a:p>
            <a:r>
              <a:rPr lang="fr-FR" b="1" dirty="0">
                <a:solidFill>
                  <a:schemeClr val="tx2">
                    <a:lumMod val="75000"/>
                  </a:schemeClr>
                </a:solidFill>
              </a:rPr>
              <a:t>Mairie de Toulon sur Allier </a:t>
            </a:r>
          </a:p>
          <a:p>
            <a:r>
              <a:rPr lang="fr-FR" b="1" dirty="0">
                <a:solidFill>
                  <a:schemeClr val="tx2">
                    <a:lumMod val="75000"/>
                  </a:schemeClr>
                </a:solidFill>
              </a:rPr>
              <a:t>Service Enfance</a:t>
            </a:r>
          </a:p>
        </p:txBody>
      </p:sp>
      <p:sp>
        <p:nvSpPr>
          <p:cNvPr id="4" name="ZoneTexte 3"/>
          <p:cNvSpPr txBox="1"/>
          <p:nvPr/>
        </p:nvSpPr>
        <p:spPr>
          <a:xfrm>
            <a:off x="9269260" y="350729"/>
            <a:ext cx="2542784" cy="5940088"/>
          </a:xfrm>
          <a:prstGeom prst="rect">
            <a:avLst/>
          </a:prstGeom>
          <a:noFill/>
        </p:spPr>
        <p:txBody>
          <a:bodyPr wrap="square" rtlCol="0">
            <a:spAutoFit/>
          </a:bodyPr>
          <a:lstStyle/>
          <a:p>
            <a:r>
              <a:rPr lang="fr-FR" sz="2000" b="1" dirty="0">
                <a:solidFill>
                  <a:schemeClr val="tx2">
                    <a:lumMod val="75000"/>
                  </a:schemeClr>
                </a:solidFill>
              </a:rPr>
              <a:t>Le projet pédagogique est élaboré par l’équipe d’animation. Il met en œuvre les intentions éducatives du Projet Educatif de la commune. Il définit les conditions d’accueil des enfants. Il permet de donner un sens aux activités proposées. Il est conçu comme un contrat entre les différents partenaires.</a:t>
            </a:r>
          </a:p>
          <a:p>
            <a:r>
              <a:rPr lang="fr-FR" sz="2000" b="1" dirty="0">
                <a:solidFill>
                  <a:schemeClr val="tx2">
                    <a:lumMod val="75000"/>
                  </a:schemeClr>
                </a:solidFill>
              </a:rPr>
              <a:t>Du bilan au projet d’équipe…</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705" y="350729"/>
            <a:ext cx="3377175" cy="1969116"/>
          </a:xfrm>
          <a:prstGeom prst="rect">
            <a:avLst/>
          </a:prstGeom>
        </p:spPr>
      </p:pic>
    </p:spTree>
    <p:extLst>
      <p:ext uri="{BB962C8B-B14F-4D97-AF65-F5344CB8AC3E}">
        <p14:creationId xmlns:p14="http://schemas.microsoft.com/office/powerpoint/2010/main" val="384519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3487" y="1803863"/>
            <a:ext cx="11462197" cy="5054137"/>
          </a:xfrm>
        </p:spPr>
        <p:txBody>
          <a:bodyPr>
            <a:normAutofit fontScale="85000" lnSpcReduction="10000"/>
          </a:bodyPr>
          <a:lstStyle/>
          <a:p>
            <a:r>
              <a:rPr lang="fr-FR" dirty="0"/>
              <a:t>L'animateur représente la structure. Il défend et met en pratique les objectifs éducatifs et pédagogiques de la commune. </a:t>
            </a:r>
          </a:p>
          <a:p>
            <a:r>
              <a:rPr lang="fr-FR" dirty="0"/>
              <a:t>L’animateur devra accepter « le règlement intérieur interne», qui présente ses droits et devoirs. </a:t>
            </a:r>
          </a:p>
          <a:p>
            <a:r>
              <a:rPr lang="fr-FR" dirty="0"/>
              <a:t>L'animateur travaille en équipe. L’équipe d’animation se doit d’être solidaire, y compris avec l’équipe enseignante.</a:t>
            </a:r>
          </a:p>
          <a:p>
            <a:r>
              <a:rPr lang="fr-FR" dirty="0"/>
              <a:t>Le projet éducatif établi par la municipalité et le projet pédagogique mis en </a:t>
            </a:r>
            <a:r>
              <a:rPr lang="fr-FR" dirty="0" smtClean="0"/>
              <a:t>œuvre </a:t>
            </a:r>
            <a:r>
              <a:rPr lang="fr-FR" dirty="0"/>
              <a:t>par les animateurs et le directeur doivent être respectés. En cas de problème au sein de l'équipe d'animation, l’animateur est tenu au devoir de réserve et, en aucun cas, ne doit mêler les enfants à ses différents. Tout fait grave porté à sa connaissance doit être transmis obligatoirement à la direction. </a:t>
            </a:r>
          </a:p>
          <a:p>
            <a:r>
              <a:rPr lang="fr-FR" dirty="0"/>
              <a:t>Des réunions d'équipe ont lieu régulièrement pour préparer les animations, et pour juger du bon déroulement de l’accueil de loisirs et périscolaire. </a:t>
            </a:r>
          </a:p>
          <a:p>
            <a:r>
              <a:rPr lang="fr-FR" dirty="0"/>
              <a:t>Ces réunions auront lieu le vendredi de 14h à 15h une semaine sur deux. Un ordre du jour sera établi en amont.</a:t>
            </a:r>
          </a:p>
          <a:p>
            <a:r>
              <a:rPr lang="fr-FR" dirty="0"/>
              <a:t>Deux entretiens par an seront mis en place avec le directeur et son </a:t>
            </a:r>
            <a:r>
              <a:rPr lang="fr-FR" dirty="0" smtClean="0"/>
              <a:t>adjoint </a:t>
            </a:r>
            <a:r>
              <a:rPr lang="fr-FR" dirty="0"/>
              <a:t>afin de mettre en place des objectifs professionnels et de les évaluer. Des entretiens intermédiaires ou de recadrage pourront avoir lieu si nécessaire.</a:t>
            </a:r>
          </a:p>
        </p:txBody>
      </p:sp>
      <p:sp>
        <p:nvSpPr>
          <p:cNvPr id="2" name="Titre 1"/>
          <p:cNvSpPr>
            <a:spLocks noGrp="1"/>
          </p:cNvSpPr>
          <p:nvPr>
            <p:ph type="title"/>
          </p:nvPr>
        </p:nvSpPr>
        <p:spPr/>
        <p:txBody>
          <a:bodyPr/>
          <a:lstStyle/>
          <a:p>
            <a:r>
              <a:rPr lang="fr-FR" b="1" dirty="0">
                <a:solidFill>
                  <a:schemeClr val="tx2">
                    <a:lumMod val="75000"/>
                  </a:schemeClr>
                </a:solidFill>
              </a:rPr>
              <a:t>Relation dans l’équipe</a:t>
            </a:r>
          </a:p>
        </p:txBody>
      </p:sp>
    </p:spTree>
    <p:extLst>
      <p:ext uri="{BB962C8B-B14F-4D97-AF65-F5344CB8AC3E}">
        <p14:creationId xmlns:p14="http://schemas.microsoft.com/office/powerpoint/2010/main" val="39590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4"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5" dur="1000"/>
                                        <p:tgtEl>
                                          <p:spTgt spid="3">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 calcmode="lin" valueType="num">
                                      <p:cBhvr>
                                        <p:cTn id="60"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1"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2"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3"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7730" y="1694392"/>
            <a:ext cx="11565227" cy="5054137"/>
          </a:xfrm>
        </p:spPr>
        <p:txBody>
          <a:bodyPr>
            <a:normAutofit fontScale="92500" lnSpcReduction="20000"/>
          </a:bodyPr>
          <a:lstStyle/>
          <a:p>
            <a:pPr lvl="0"/>
            <a:r>
              <a:rPr lang="fr-FR" dirty="0"/>
              <a:t>Les fonctionnaires doivent faire preuve de </a:t>
            </a:r>
            <a:r>
              <a:rPr lang="fr-FR" b="1" dirty="0"/>
              <a:t>discrétion professionnelle</a:t>
            </a:r>
            <a:r>
              <a:rPr lang="fr-FR" dirty="0"/>
              <a:t> “ pour tous les faits, informations ou documents dont ils ont connaissance dans l’exercice de leurs fonctions ”. Cette discrétion s’applique à l’intérieur du service entre collègues mais également à l’extérieur de l’administration. Cette discrétion professionnelle vise à protéger l’administration.</a:t>
            </a:r>
            <a:br>
              <a:rPr lang="fr-FR" dirty="0"/>
            </a:br>
            <a:r>
              <a:rPr lang="fr-FR" dirty="0"/>
              <a:t>Le </a:t>
            </a:r>
            <a:r>
              <a:rPr lang="fr-FR" b="1" dirty="0"/>
              <a:t>secret professionnel</a:t>
            </a:r>
            <a:r>
              <a:rPr lang="fr-FR" dirty="0"/>
              <a:t> vise, quant à lui, à protéger l’administré. Il consiste pour le fonctionnaire à ne pas divulguer les informations non communicables au public : « les fonctionnaires sont tenus au secret professionnel dans le cadre des règles instituées dans le code pénal ”. </a:t>
            </a:r>
            <a:r>
              <a:rPr lang="fr-FR" b="1" dirty="0"/>
              <a:t>Cela concerne</a:t>
            </a:r>
            <a:r>
              <a:rPr lang="fr-FR" dirty="0"/>
              <a:t> : </a:t>
            </a:r>
          </a:p>
          <a:p>
            <a:pPr lvl="3"/>
            <a:r>
              <a:rPr lang="fr-FR" dirty="0"/>
              <a:t>Les dossiers concernant les familles,</a:t>
            </a:r>
          </a:p>
          <a:p>
            <a:pPr lvl="3"/>
            <a:r>
              <a:rPr lang="fr-FR" dirty="0"/>
              <a:t>Le contenu des réunions d’équipe,</a:t>
            </a:r>
          </a:p>
          <a:p>
            <a:pPr lvl="3"/>
            <a:r>
              <a:rPr lang="fr-FR" dirty="0"/>
              <a:t>Les document liés au service ou à l’administration,</a:t>
            </a:r>
          </a:p>
          <a:p>
            <a:pPr lvl="3"/>
            <a:r>
              <a:rPr lang="fr-FR" dirty="0"/>
              <a:t>Tout autre renseignement lié au service.</a:t>
            </a:r>
          </a:p>
          <a:p>
            <a:pPr lvl="0"/>
            <a:r>
              <a:rPr lang="fr-FR" dirty="0"/>
              <a:t>Il stipule que </a:t>
            </a:r>
            <a:r>
              <a:rPr lang="fr-FR" b="1" dirty="0"/>
              <a:t>les agents doivent s’exprimer avec une certaine retenue</a:t>
            </a:r>
            <a:r>
              <a:rPr lang="fr-FR" dirty="0"/>
              <a:t> en dehors de leur service et ne peuvent publiquement porter des appréciations sur les ordres donnés ou choix exprimés par leur hiérarchie.</a:t>
            </a:r>
          </a:p>
          <a:p>
            <a:pPr lvl="0"/>
            <a:r>
              <a:rPr lang="fr-FR" dirty="0"/>
              <a:t>Il </a:t>
            </a:r>
            <a:r>
              <a:rPr lang="fr-FR" b="1" dirty="0"/>
              <a:t>interdit aux fonctionnaires d’exprimer leurs opinions</a:t>
            </a:r>
            <a:r>
              <a:rPr lang="fr-FR" dirty="0"/>
              <a:t> dans l’exercice de leurs fonctions. Les agents doivent en outre respecte les opinions, les croyances des usagers qu’elles soient politiques, religieuses, philosophiques.</a:t>
            </a:r>
          </a:p>
        </p:txBody>
      </p:sp>
      <p:sp>
        <p:nvSpPr>
          <p:cNvPr id="2" name="Titre 1"/>
          <p:cNvSpPr>
            <a:spLocks noGrp="1"/>
          </p:cNvSpPr>
          <p:nvPr>
            <p:ph type="title"/>
          </p:nvPr>
        </p:nvSpPr>
        <p:spPr>
          <a:xfrm>
            <a:off x="451084" y="360457"/>
            <a:ext cx="7958331" cy="1077229"/>
          </a:xfrm>
        </p:spPr>
        <p:txBody>
          <a:bodyPr>
            <a:normAutofit fontScale="90000"/>
          </a:bodyPr>
          <a:lstStyle/>
          <a:p>
            <a:r>
              <a:rPr lang="fr-FR" b="1" dirty="0">
                <a:solidFill>
                  <a:schemeClr val="tx2">
                    <a:lumMod val="75000"/>
                  </a:schemeClr>
                </a:solidFill>
              </a:rPr>
              <a:t>Règlement intérieur </a:t>
            </a:r>
            <a:r>
              <a:rPr lang="fr-FR" b="1" dirty="0" smtClean="0">
                <a:solidFill>
                  <a:schemeClr val="tx2">
                    <a:lumMod val="75000"/>
                  </a:schemeClr>
                </a:solidFill>
              </a:rPr>
              <a:t>interne</a:t>
            </a:r>
            <a:br>
              <a:rPr lang="fr-FR" b="1" dirty="0" smtClean="0">
                <a:solidFill>
                  <a:schemeClr val="tx2">
                    <a:lumMod val="75000"/>
                  </a:schemeClr>
                </a:solidFill>
              </a:rPr>
            </a:br>
            <a:r>
              <a:rPr lang="fr-FR" sz="1600" b="1" dirty="0" smtClean="0">
                <a:solidFill>
                  <a:schemeClr val="tx2">
                    <a:lumMod val="75000"/>
                  </a:schemeClr>
                </a:solidFill>
              </a:rPr>
              <a:t>Les </a:t>
            </a:r>
            <a:r>
              <a:rPr lang="fr-FR" sz="1600" b="1" dirty="0">
                <a:solidFill>
                  <a:schemeClr val="tx2">
                    <a:lumMod val="75000"/>
                  </a:schemeClr>
                </a:solidFill>
              </a:rPr>
              <a:t>obligations du fonctionnaire</a:t>
            </a:r>
            <a:r>
              <a:rPr lang="fr-FR" b="1" dirty="0">
                <a:solidFill>
                  <a:schemeClr val="tx2">
                    <a:lumMod val="75000"/>
                  </a:schemeClr>
                </a:solidFill>
              </a:rPr>
              <a:t> </a:t>
            </a:r>
          </a:p>
        </p:txBody>
      </p:sp>
    </p:spTree>
    <p:extLst>
      <p:ext uri="{BB962C8B-B14F-4D97-AF65-F5344CB8AC3E}">
        <p14:creationId xmlns:p14="http://schemas.microsoft.com/office/powerpoint/2010/main" val="152367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1" end="1"/>
                                            </p:txEl>
                                          </p:spTgt>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2" end="2"/>
                                            </p:txEl>
                                          </p:spTgt>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3" end="3"/>
                                            </p:txEl>
                                          </p:spTgt>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 calcmode="lin" valueType="num">
                                      <p:cBhvr>
                                        <p:cTn id="52"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3"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4"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609" y="2186422"/>
            <a:ext cx="11539470" cy="4544663"/>
          </a:xfrm>
        </p:spPr>
        <p:txBody>
          <a:bodyPr>
            <a:normAutofit/>
          </a:bodyPr>
          <a:lstStyle/>
          <a:p>
            <a:pPr lvl="0"/>
            <a:r>
              <a:rPr lang="fr-FR" b="1" dirty="0"/>
              <a:t>Interdiction </a:t>
            </a:r>
            <a:r>
              <a:rPr lang="fr-FR" dirty="0"/>
              <a:t>de fumer, de consommer de l’alcool ou de la drogue dans les locaux. Des contrôles pourront être réalisés sur place par l’autorité hiérarchique,</a:t>
            </a:r>
          </a:p>
          <a:p>
            <a:pPr lvl="0"/>
            <a:r>
              <a:rPr lang="fr-FR" dirty="0"/>
              <a:t>L’utilisation du téléphone portable sur les temps d’animation est interdit. Durant les temps de préparation, son utilisation doit être justifiée (urgences). Afin d’être joignable, vous pouvez être contactés au 04 70 35 26 39. Lors des sorties, il pourra être utilisé entre animateurs. L’accès à internet peut se faire sur les ordinateurs.</a:t>
            </a:r>
          </a:p>
          <a:p>
            <a:pPr lvl="0"/>
            <a:r>
              <a:rPr lang="fr-FR" dirty="0"/>
              <a:t>Exécuter une directive donnée par son supérieur hiérarchique.</a:t>
            </a:r>
          </a:p>
          <a:p>
            <a:pPr lvl="0"/>
            <a:r>
              <a:rPr lang="fr-FR" dirty="0"/>
              <a:t>Pour les demandes de congés exceptionnels, il faut remplir une demande écrite qui sera validée ou non </a:t>
            </a:r>
            <a:r>
              <a:rPr lang="fr-FR" u="sng" dirty="0"/>
              <a:t>(nécessité de service) </a:t>
            </a:r>
            <a:r>
              <a:rPr lang="fr-FR" dirty="0"/>
              <a:t>par le Maire. Le document est disponible auprès du directeur ou de son adjointe.</a:t>
            </a:r>
          </a:p>
          <a:p>
            <a:pPr marL="3703320" lvl="8" indent="0">
              <a:buNone/>
            </a:pPr>
            <a:endParaRPr lang="fr-FR" dirty="0">
              <a:solidFill>
                <a:srgbClr val="FF0000"/>
              </a:solidFill>
            </a:endParaRPr>
          </a:p>
          <a:p>
            <a:pPr lvl="0"/>
            <a:endParaRPr lang="fr-FR" dirty="0"/>
          </a:p>
        </p:txBody>
      </p:sp>
      <p:sp>
        <p:nvSpPr>
          <p:cNvPr id="2" name="Titre 1"/>
          <p:cNvSpPr>
            <a:spLocks noGrp="1"/>
          </p:cNvSpPr>
          <p:nvPr>
            <p:ph type="title"/>
          </p:nvPr>
        </p:nvSpPr>
        <p:spPr>
          <a:xfrm>
            <a:off x="328500" y="489245"/>
            <a:ext cx="7958331" cy="1077229"/>
          </a:xfrm>
        </p:spPr>
        <p:txBody>
          <a:bodyPr/>
          <a:lstStyle/>
          <a:p>
            <a:r>
              <a:rPr lang="fr-FR" b="1" dirty="0">
                <a:solidFill>
                  <a:schemeClr val="tx2">
                    <a:lumMod val="75000"/>
                  </a:schemeClr>
                </a:solidFill>
              </a:rPr>
              <a:t>Règlement intérieur interne</a:t>
            </a:r>
            <a:br>
              <a:rPr lang="fr-FR" b="1" dirty="0">
                <a:solidFill>
                  <a:schemeClr val="tx2">
                    <a:lumMod val="75000"/>
                  </a:schemeClr>
                </a:solidFill>
              </a:rPr>
            </a:br>
            <a:r>
              <a:rPr lang="fr-FR" sz="1600" b="1" dirty="0">
                <a:solidFill>
                  <a:schemeClr val="tx2">
                    <a:lumMod val="75000"/>
                  </a:schemeClr>
                </a:solidFill>
              </a:rPr>
              <a:t>Les obligations du fonctionnaire</a:t>
            </a:r>
            <a:r>
              <a:rPr lang="fr-FR" sz="900" b="1" dirty="0">
                <a:solidFill>
                  <a:schemeClr val="tx2">
                    <a:lumMod val="75000"/>
                  </a:schemeClr>
                </a:solidFill>
              </a:rPr>
              <a:t>… suite </a:t>
            </a:r>
          </a:p>
        </p:txBody>
      </p:sp>
      <p:sp>
        <p:nvSpPr>
          <p:cNvPr id="4" name="ZoneTexte 3"/>
          <p:cNvSpPr txBox="1"/>
          <p:nvPr/>
        </p:nvSpPr>
        <p:spPr>
          <a:xfrm>
            <a:off x="5275811" y="6313463"/>
            <a:ext cx="6916189" cy="369332"/>
          </a:xfrm>
          <a:prstGeom prst="rect">
            <a:avLst/>
          </a:prstGeom>
          <a:noFill/>
        </p:spPr>
        <p:txBody>
          <a:bodyPr wrap="square" rtlCol="0">
            <a:spAutoFit/>
          </a:bodyPr>
          <a:lstStyle/>
          <a:p>
            <a:r>
              <a:rPr lang="fr-FR" dirty="0">
                <a:solidFill>
                  <a:srgbClr val="FF0000"/>
                </a:solidFill>
              </a:rPr>
              <a:t>Si besoin, des sanctions disciplinaires sont envisagées</a:t>
            </a:r>
            <a:endParaRPr lang="fr-FR" dirty="0"/>
          </a:p>
        </p:txBody>
      </p:sp>
    </p:spTree>
    <p:extLst>
      <p:ext uri="{BB962C8B-B14F-4D97-AF65-F5344CB8AC3E}">
        <p14:creationId xmlns:p14="http://schemas.microsoft.com/office/powerpoint/2010/main" val="52347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000"/>
                                        <p:tgtEl>
                                          <p:spTgt spid="3">
                                            <p:txEl>
                                              <p:pRg st="2" end="2"/>
                                            </p:txEl>
                                          </p:spTgt>
                                        </p:tgtEl>
                                      </p:cBhvr>
                                    </p:animEffect>
                                    <p:anim calcmode="lin" valueType="num">
                                      <p:cBhvr>
                                        <p:cTn id="27"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8"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2000"/>
                                        <p:tgtEl>
                                          <p:spTgt spid="3">
                                            <p:txEl>
                                              <p:pRg st="3" end="3"/>
                                            </p:txEl>
                                          </p:spTgt>
                                        </p:tgtEl>
                                      </p:cBhvr>
                                    </p:animEffect>
                                    <p:anim calcmode="lin" valueType="num">
                                      <p:cBhvr>
                                        <p:cTn id="34"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5"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2000"/>
                                        <p:tgtEl>
                                          <p:spTgt spid="4"/>
                                        </p:tgtEl>
                                      </p:cBhvr>
                                    </p:animEffect>
                                    <p:anim calcmode="lin" valueType="num">
                                      <p:cBhvr>
                                        <p:cTn id="41" dur="2000" fill="hold"/>
                                        <p:tgtEl>
                                          <p:spTgt spid="4"/>
                                        </p:tgtEl>
                                        <p:attrNameLst>
                                          <p:attrName>ppt_w</p:attrName>
                                        </p:attrNameLst>
                                      </p:cBhvr>
                                      <p:tavLst>
                                        <p:tav tm="0" fmla="#ppt_w*sin(2.5*pi*$)">
                                          <p:val>
                                            <p:fltVal val="0"/>
                                          </p:val>
                                        </p:tav>
                                        <p:tav tm="100000">
                                          <p:val>
                                            <p:fltVal val="1"/>
                                          </p:val>
                                        </p:tav>
                                      </p:tavLst>
                                    </p:anim>
                                    <p:anim calcmode="lin" valueType="num">
                                      <p:cBhvr>
                                        <p:cTn id="42"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3487" y="338328"/>
            <a:ext cx="11208913" cy="1252728"/>
          </a:xfrm>
        </p:spPr>
        <p:txBody>
          <a:bodyPr>
            <a:normAutofit fontScale="90000"/>
          </a:bodyPr>
          <a:lstStyle/>
          <a:p>
            <a:r>
              <a:rPr lang="fr-FR" b="1" dirty="0">
                <a:solidFill>
                  <a:schemeClr val="tx2">
                    <a:lumMod val="75000"/>
                  </a:schemeClr>
                </a:solidFill>
              </a:rPr>
              <a:t>La circulation de </a:t>
            </a:r>
            <a:r>
              <a:rPr lang="fr-FR" b="1" dirty="0" smtClean="0">
                <a:solidFill>
                  <a:schemeClr val="tx2">
                    <a:lumMod val="75000"/>
                  </a:schemeClr>
                </a:solidFill>
              </a:rPr>
              <a:t>l’information au </a:t>
            </a:r>
            <a:r>
              <a:rPr lang="fr-FR" b="1" dirty="0">
                <a:solidFill>
                  <a:schemeClr val="tx2">
                    <a:lumMod val="75000"/>
                  </a:schemeClr>
                </a:solidFill>
              </a:rPr>
              <a:t>sein de l’équipe</a:t>
            </a:r>
          </a:p>
        </p:txBody>
      </p:sp>
      <p:sp>
        <p:nvSpPr>
          <p:cNvPr id="3" name="Espace réservé du contenu 2"/>
          <p:cNvSpPr>
            <a:spLocks noGrp="1"/>
          </p:cNvSpPr>
          <p:nvPr>
            <p:ph sz="quarter" idx="13"/>
          </p:nvPr>
        </p:nvSpPr>
        <p:spPr>
          <a:xfrm>
            <a:off x="785868" y="2030341"/>
            <a:ext cx="3891960" cy="3997828"/>
          </a:xfrm>
        </p:spPr>
        <p:txBody>
          <a:bodyPr>
            <a:normAutofit/>
          </a:bodyPr>
          <a:lstStyle/>
          <a:p>
            <a:r>
              <a:rPr lang="fr-FR" dirty="0"/>
              <a:t>Ascendante et descendante avec son supérieur hiérarchique,</a:t>
            </a:r>
          </a:p>
          <a:p>
            <a:r>
              <a:rPr lang="fr-FR" dirty="0"/>
              <a:t>S’assurer que le message st bien compris de notre interlocuteur,</a:t>
            </a:r>
          </a:p>
          <a:p>
            <a:r>
              <a:rPr lang="fr-FR" dirty="0"/>
              <a:t>Le ciblage de l’information : tout le monde n’est pas obligé de connaître tout sur tout…</a:t>
            </a:r>
          </a:p>
        </p:txBody>
      </p:sp>
      <p:sp>
        <p:nvSpPr>
          <p:cNvPr id="4" name="Espace réservé du contenu 3"/>
          <p:cNvSpPr>
            <a:spLocks noGrp="1"/>
          </p:cNvSpPr>
          <p:nvPr>
            <p:ph sz="quarter" idx="14"/>
          </p:nvPr>
        </p:nvSpPr>
        <p:spPr>
          <a:xfrm>
            <a:off x="6369360" y="2698714"/>
            <a:ext cx="3894222" cy="3997829"/>
          </a:xfrm>
        </p:spPr>
        <p:txBody>
          <a:bodyPr>
            <a:normAutofit lnSpcReduction="10000"/>
          </a:bodyPr>
          <a:lstStyle/>
          <a:p>
            <a:r>
              <a:rPr lang="fr-FR" dirty="0"/>
              <a:t>Cahier de </a:t>
            </a:r>
            <a:r>
              <a:rPr lang="fr-FR" dirty="0" smtClean="0"/>
              <a:t>liaison,</a:t>
            </a:r>
            <a:endParaRPr lang="fr-FR" dirty="0"/>
          </a:p>
          <a:p>
            <a:r>
              <a:rPr lang="fr-FR" dirty="0"/>
              <a:t>Cahier de bord sur le suivi des problèmes rencontrés (matériels ou d’organisation),</a:t>
            </a:r>
          </a:p>
          <a:p>
            <a:r>
              <a:rPr lang="fr-FR" dirty="0"/>
              <a:t>Réunion d’équipe,</a:t>
            </a:r>
          </a:p>
          <a:p>
            <a:r>
              <a:rPr lang="fr-FR" dirty="0"/>
              <a:t>Entretien individuel,</a:t>
            </a:r>
          </a:p>
          <a:p>
            <a:r>
              <a:rPr lang="fr-FR" dirty="0"/>
              <a:t>Note de service,</a:t>
            </a:r>
          </a:p>
          <a:p>
            <a:r>
              <a:rPr lang="fr-FR" dirty="0"/>
              <a:t>Courrier</a:t>
            </a:r>
          </a:p>
          <a:p>
            <a:r>
              <a:rPr lang="fr-FR" dirty="0"/>
              <a:t>Infos orales</a:t>
            </a:r>
          </a:p>
        </p:txBody>
      </p:sp>
    </p:spTree>
    <p:extLst>
      <p:ext uri="{BB962C8B-B14F-4D97-AF65-F5344CB8AC3E}">
        <p14:creationId xmlns:p14="http://schemas.microsoft.com/office/powerpoint/2010/main" val="127977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 calcmode="lin" valueType="num">
                                      <p:cBhvr>
                                        <p:cTn id="36"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4">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 calcmode="lin" valueType="num">
                                      <p:cBhvr>
                                        <p:cTn id="44"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5"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46"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47" dur="1000"/>
                                        <p:tgtEl>
                                          <p:spTgt spid="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 calcmode="lin" valueType="num">
                                      <p:cBhvr>
                                        <p:cTn id="52"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53"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54"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55" dur="1000"/>
                                        <p:tgtEl>
                                          <p:spTgt spid="4">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4">
                                            <p:txEl>
                                              <p:pRg st="3" end="3"/>
                                            </p:txEl>
                                          </p:spTgt>
                                        </p:tgtEl>
                                        <p:attrNameLst>
                                          <p:attrName>style.visibility</p:attrName>
                                        </p:attrNameLst>
                                      </p:cBhvr>
                                      <p:to>
                                        <p:strVal val="visible"/>
                                      </p:to>
                                    </p:set>
                                    <p:anim calcmode="lin" valueType="num">
                                      <p:cBhvr>
                                        <p:cTn id="60"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61"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62"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63" dur="1000"/>
                                        <p:tgtEl>
                                          <p:spTgt spid="4">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4">
                                            <p:txEl>
                                              <p:pRg st="4" end="4"/>
                                            </p:txEl>
                                          </p:spTgt>
                                        </p:tgtEl>
                                        <p:attrNameLst>
                                          <p:attrName>style.visibility</p:attrName>
                                        </p:attrNameLst>
                                      </p:cBhvr>
                                      <p:to>
                                        <p:strVal val="visible"/>
                                      </p:to>
                                    </p:set>
                                    <p:anim calcmode="lin" valueType="num">
                                      <p:cBhvr>
                                        <p:cTn id="68"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69"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70"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71" dur="1000"/>
                                        <p:tgtEl>
                                          <p:spTgt spid="4">
                                            <p:txEl>
                                              <p:pRg st="4" end="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4">
                                            <p:txEl>
                                              <p:pRg st="5" end="5"/>
                                            </p:txEl>
                                          </p:spTgt>
                                        </p:tgtEl>
                                        <p:attrNameLst>
                                          <p:attrName>style.visibility</p:attrName>
                                        </p:attrNameLst>
                                      </p:cBhvr>
                                      <p:to>
                                        <p:strVal val="visible"/>
                                      </p:to>
                                    </p:set>
                                    <p:anim calcmode="lin" valueType="num">
                                      <p:cBhvr>
                                        <p:cTn id="76"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77"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78"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79" dur="1000"/>
                                        <p:tgtEl>
                                          <p:spTgt spid="4">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grpId="0" nodeType="clickEffect">
                                  <p:stCondLst>
                                    <p:cond delay="0"/>
                                  </p:stCondLst>
                                  <p:childTnLst>
                                    <p:set>
                                      <p:cBhvr>
                                        <p:cTn id="83" dur="1" fill="hold">
                                          <p:stCondLst>
                                            <p:cond delay="0"/>
                                          </p:stCondLst>
                                        </p:cTn>
                                        <p:tgtEl>
                                          <p:spTgt spid="4">
                                            <p:txEl>
                                              <p:pRg st="6" end="6"/>
                                            </p:txEl>
                                          </p:spTgt>
                                        </p:tgtEl>
                                        <p:attrNameLst>
                                          <p:attrName>style.visibility</p:attrName>
                                        </p:attrNameLst>
                                      </p:cBhvr>
                                      <p:to>
                                        <p:strVal val="visible"/>
                                      </p:to>
                                    </p:set>
                                    <p:anim calcmode="lin" valueType="num">
                                      <p:cBhvr>
                                        <p:cTn id="84"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85"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86"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87"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0714" y="1352151"/>
            <a:ext cx="7956560" cy="1424746"/>
          </a:xfrm>
        </p:spPr>
        <p:txBody>
          <a:bodyPr>
            <a:normAutofit fontScale="90000"/>
          </a:bodyPr>
          <a:lstStyle/>
          <a:p>
            <a:r>
              <a:rPr lang="fr-FR" sz="7200" dirty="0">
                <a:solidFill>
                  <a:schemeClr val="tx2">
                    <a:lumMod val="75000"/>
                  </a:schemeClr>
                </a:solidFill>
              </a:rPr>
              <a:t>Présentation de la structure</a:t>
            </a:r>
          </a:p>
        </p:txBody>
      </p:sp>
    </p:spTree>
    <p:extLst>
      <p:ext uri="{BB962C8B-B14F-4D97-AF65-F5344CB8AC3E}">
        <p14:creationId xmlns:p14="http://schemas.microsoft.com/office/powerpoint/2010/main" val="195436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2">
                    <a:lumMod val="75000"/>
                  </a:schemeClr>
                </a:solidFill>
              </a:rPr>
              <a:t>Présentation de la structure</a:t>
            </a:r>
            <a:endParaRPr lang="fr-FR" dirty="0">
              <a:solidFill>
                <a:schemeClr val="tx2">
                  <a:lumMod val="75000"/>
                </a:schemeClr>
              </a:solidFill>
            </a:endParaRPr>
          </a:p>
        </p:txBody>
      </p:sp>
      <p:sp>
        <p:nvSpPr>
          <p:cNvPr id="3" name="Espace réservé du texte 2"/>
          <p:cNvSpPr>
            <a:spLocks noGrp="1"/>
          </p:cNvSpPr>
          <p:nvPr>
            <p:ph type="body" idx="1"/>
          </p:nvPr>
        </p:nvSpPr>
        <p:spPr/>
        <p:txBody>
          <a:bodyPr/>
          <a:lstStyle/>
          <a:p>
            <a:r>
              <a:rPr lang="fr-FR" dirty="0"/>
              <a:t>L’organisateur</a:t>
            </a:r>
          </a:p>
        </p:txBody>
      </p:sp>
      <p:sp>
        <p:nvSpPr>
          <p:cNvPr id="4" name="Espace réservé du contenu 3"/>
          <p:cNvSpPr>
            <a:spLocks noGrp="1"/>
          </p:cNvSpPr>
          <p:nvPr>
            <p:ph sz="half" idx="2"/>
          </p:nvPr>
        </p:nvSpPr>
        <p:spPr/>
        <p:txBody>
          <a:bodyPr>
            <a:normAutofit/>
          </a:bodyPr>
          <a:lstStyle/>
          <a:p>
            <a:r>
              <a:rPr lang="fr-FR" dirty="0"/>
              <a:t>Mairie de Toulon sur Allier</a:t>
            </a:r>
          </a:p>
          <a:p>
            <a:r>
              <a:rPr lang="fr-FR" dirty="0"/>
              <a:t>Projet éducatif Communal</a:t>
            </a:r>
          </a:p>
          <a:p>
            <a:r>
              <a:rPr lang="fr-FR" dirty="0"/>
              <a:t>Comité de pilotage</a:t>
            </a:r>
          </a:p>
          <a:p>
            <a:r>
              <a:rPr lang="fr-FR" dirty="0"/>
              <a:t>Réponses aux besoins des familles </a:t>
            </a:r>
          </a:p>
          <a:p>
            <a:r>
              <a:rPr lang="fr-FR" dirty="0"/>
              <a:t>Lieu éducatif et d’épanouissement</a:t>
            </a:r>
          </a:p>
        </p:txBody>
      </p:sp>
      <p:sp>
        <p:nvSpPr>
          <p:cNvPr id="5" name="Espace réservé du texte 4"/>
          <p:cNvSpPr>
            <a:spLocks noGrp="1"/>
          </p:cNvSpPr>
          <p:nvPr>
            <p:ph type="body" sz="quarter" idx="3"/>
          </p:nvPr>
        </p:nvSpPr>
        <p:spPr/>
        <p:txBody>
          <a:bodyPr/>
          <a:lstStyle/>
          <a:p>
            <a:r>
              <a:rPr lang="fr-FR" dirty="0"/>
              <a:t>Les locaux</a:t>
            </a:r>
          </a:p>
        </p:txBody>
      </p:sp>
      <p:sp>
        <p:nvSpPr>
          <p:cNvPr id="6" name="Espace réservé du contenu 5"/>
          <p:cNvSpPr>
            <a:spLocks noGrp="1"/>
          </p:cNvSpPr>
          <p:nvPr>
            <p:ph sz="quarter" idx="4"/>
          </p:nvPr>
        </p:nvSpPr>
        <p:spPr/>
        <p:txBody>
          <a:bodyPr>
            <a:normAutofit lnSpcReduction="10000"/>
          </a:bodyPr>
          <a:lstStyle/>
          <a:p>
            <a:r>
              <a:rPr lang="fr-FR" dirty="0"/>
              <a:t>3 salles d’activités,</a:t>
            </a:r>
          </a:p>
          <a:p>
            <a:r>
              <a:rPr lang="fr-FR" dirty="0"/>
              <a:t>Salle de restauration,</a:t>
            </a:r>
          </a:p>
          <a:p>
            <a:r>
              <a:rPr lang="fr-FR" dirty="0"/>
              <a:t>Salle de jeux maternelle</a:t>
            </a:r>
            <a:r>
              <a:rPr lang="fr-FR" dirty="0" smtClean="0"/>
              <a:t>,</a:t>
            </a:r>
          </a:p>
          <a:p>
            <a:r>
              <a:rPr lang="fr-FR" dirty="0" smtClean="0"/>
              <a:t>L’espace communal de service,</a:t>
            </a:r>
            <a:endParaRPr lang="fr-FR" dirty="0"/>
          </a:p>
          <a:p>
            <a:r>
              <a:rPr lang="fr-FR" dirty="0"/>
              <a:t>Sur demande : salle polyvalente, salle de la vivert et salles de classe</a:t>
            </a:r>
          </a:p>
          <a:p>
            <a:r>
              <a:rPr lang="fr-FR" dirty="0"/>
              <a:t>Extérieurs : cours, terrains sportifs, place et sentier</a:t>
            </a:r>
          </a:p>
        </p:txBody>
      </p:sp>
    </p:spTree>
    <p:extLst>
      <p:ext uri="{BB962C8B-B14F-4D97-AF65-F5344CB8AC3E}">
        <p14:creationId xmlns:p14="http://schemas.microsoft.com/office/powerpoint/2010/main" val="342558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p:cTn id="2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p:cTn id="3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6" dur="1000"/>
                                        <p:tgtEl>
                                          <p:spTgt spid="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 calcmode="lin" valueType="num">
                                      <p:cBhvr>
                                        <p:cTn id="4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43"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44" dur="1000"/>
                                        <p:tgtEl>
                                          <p:spTgt spid="4">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p:cTn id="49"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50"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51"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52" dur="1000"/>
                                        <p:tgtEl>
                                          <p:spTgt spid="4">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0" end="0"/>
                                            </p:txEl>
                                          </p:spTgt>
                                        </p:tgtEl>
                                        <p:attrNameLst>
                                          <p:attrName>style.visibility</p:attrName>
                                        </p:attrNameLst>
                                      </p:cBhvr>
                                      <p:to>
                                        <p:strVal val="visible"/>
                                      </p:to>
                                    </p:set>
                                    <p:animEffect transition="in" filter="fade">
                                      <p:cBhvr>
                                        <p:cTn id="57" dur="500"/>
                                        <p:tgtEl>
                                          <p:spTgt spid="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6">
                                            <p:txEl>
                                              <p:pRg st="0" end="0"/>
                                            </p:txEl>
                                          </p:spTgt>
                                        </p:tgtEl>
                                        <p:attrNameLst>
                                          <p:attrName>style.visibility</p:attrName>
                                        </p:attrNameLst>
                                      </p:cBhvr>
                                      <p:to>
                                        <p:strVal val="visible"/>
                                      </p:to>
                                    </p:set>
                                    <p:anim calcmode="lin" valueType="num">
                                      <p:cBhvr>
                                        <p:cTn id="6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63"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64"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65" dur="1000"/>
                                        <p:tgtEl>
                                          <p:spTgt spid="6">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grpId="0" nodeType="clickEffect">
                                  <p:stCondLst>
                                    <p:cond delay="0"/>
                                  </p:stCondLst>
                                  <p:childTnLst>
                                    <p:set>
                                      <p:cBhvr>
                                        <p:cTn id="69" dur="1" fill="hold">
                                          <p:stCondLst>
                                            <p:cond delay="0"/>
                                          </p:stCondLst>
                                        </p:cTn>
                                        <p:tgtEl>
                                          <p:spTgt spid="6">
                                            <p:txEl>
                                              <p:pRg st="1" end="1"/>
                                            </p:txEl>
                                          </p:spTgt>
                                        </p:tgtEl>
                                        <p:attrNameLst>
                                          <p:attrName>style.visibility</p:attrName>
                                        </p:attrNameLst>
                                      </p:cBhvr>
                                      <p:to>
                                        <p:strVal val="visible"/>
                                      </p:to>
                                    </p:set>
                                    <p:anim calcmode="lin" valueType="num">
                                      <p:cBhvr>
                                        <p:cTn id="70"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71"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72"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73" dur="1000"/>
                                        <p:tgtEl>
                                          <p:spTgt spid="6">
                                            <p:txEl>
                                              <p:pRg st="1" end="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6">
                                            <p:txEl>
                                              <p:pRg st="2" end="2"/>
                                            </p:txEl>
                                          </p:spTgt>
                                        </p:tgtEl>
                                        <p:attrNameLst>
                                          <p:attrName>style.visibility</p:attrName>
                                        </p:attrNameLst>
                                      </p:cBhvr>
                                      <p:to>
                                        <p:strVal val="visible"/>
                                      </p:to>
                                    </p:set>
                                    <p:anim calcmode="lin" valueType="num">
                                      <p:cBhvr>
                                        <p:cTn id="78"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79"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80"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81" dur="1000"/>
                                        <p:tgtEl>
                                          <p:spTgt spid="6">
                                            <p:txEl>
                                              <p:pRg st="2" end="2"/>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grpId="0" nodeType="clickEffect">
                                  <p:stCondLst>
                                    <p:cond delay="0"/>
                                  </p:stCondLst>
                                  <p:childTnLst>
                                    <p:set>
                                      <p:cBhvr>
                                        <p:cTn id="85" dur="1" fill="hold">
                                          <p:stCondLst>
                                            <p:cond delay="0"/>
                                          </p:stCondLst>
                                        </p:cTn>
                                        <p:tgtEl>
                                          <p:spTgt spid="6">
                                            <p:txEl>
                                              <p:pRg st="3" end="3"/>
                                            </p:txEl>
                                          </p:spTgt>
                                        </p:tgtEl>
                                        <p:attrNameLst>
                                          <p:attrName>style.visibility</p:attrName>
                                        </p:attrNameLst>
                                      </p:cBhvr>
                                      <p:to>
                                        <p:strVal val="visible"/>
                                      </p:to>
                                    </p:set>
                                    <p:anim calcmode="lin" valueType="num">
                                      <p:cBhvr>
                                        <p:cTn id="86"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87"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88"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89" dur="1000"/>
                                        <p:tgtEl>
                                          <p:spTgt spid="6">
                                            <p:txEl>
                                              <p:pRg st="3" end="3"/>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31" presetClass="entr" presetSubtype="0" fill="hold" grpId="0" nodeType="clickEffect">
                                  <p:stCondLst>
                                    <p:cond delay="0"/>
                                  </p:stCondLst>
                                  <p:childTnLst>
                                    <p:set>
                                      <p:cBhvr>
                                        <p:cTn id="93" dur="1" fill="hold">
                                          <p:stCondLst>
                                            <p:cond delay="0"/>
                                          </p:stCondLst>
                                        </p:cTn>
                                        <p:tgtEl>
                                          <p:spTgt spid="6">
                                            <p:txEl>
                                              <p:pRg st="4" end="4"/>
                                            </p:txEl>
                                          </p:spTgt>
                                        </p:tgtEl>
                                        <p:attrNameLst>
                                          <p:attrName>style.visibility</p:attrName>
                                        </p:attrNameLst>
                                      </p:cBhvr>
                                      <p:to>
                                        <p:strVal val="visible"/>
                                      </p:to>
                                    </p:set>
                                    <p:anim calcmode="lin" valueType="num">
                                      <p:cBhvr>
                                        <p:cTn id="94"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95"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96"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97" dur="1000"/>
                                        <p:tgtEl>
                                          <p:spTgt spid="6">
                                            <p:txEl>
                                              <p:pRg st="4" end="4"/>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31" presetClass="entr" presetSubtype="0" fill="hold" grpId="0" nodeType="clickEffect">
                                  <p:stCondLst>
                                    <p:cond delay="0"/>
                                  </p:stCondLst>
                                  <p:childTnLst>
                                    <p:set>
                                      <p:cBhvr>
                                        <p:cTn id="101" dur="1" fill="hold">
                                          <p:stCondLst>
                                            <p:cond delay="0"/>
                                          </p:stCondLst>
                                        </p:cTn>
                                        <p:tgtEl>
                                          <p:spTgt spid="6">
                                            <p:txEl>
                                              <p:pRg st="5" end="5"/>
                                            </p:txEl>
                                          </p:spTgt>
                                        </p:tgtEl>
                                        <p:attrNameLst>
                                          <p:attrName>style.visibility</p:attrName>
                                        </p:attrNameLst>
                                      </p:cBhvr>
                                      <p:to>
                                        <p:strVal val="visible"/>
                                      </p:to>
                                    </p:set>
                                    <p:anim calcmode="lin" valueType="num">
                                      <p:cBhvr>
                                        <p:cTn id="102"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103"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104"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105"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4571" y="483847"/>
            <a:ext cx="7956560" cy="981418"/>
          </a:xfrm>
        </p:spPr>
        <p:txBody>
          <a:bodyPr/>
          <a:lstStyle/>
          <a:p>
            <a:r>
              <a:rPr lang="fr-FR" b="1" dirty="0">
                <a:solidFill>
                  <a:schemeClr val="tx2">
                    <a:lumMod val="75000"/>
                  </a:schemeClr>
                </a:solidFill>
              </a:rPr>
              <a:t>Mode de fonctionnement</a:t>
            </a:r>
          </a:p>
        </p:txBody>
      </p:sp>
      <p:sp>
        <p:nvSpPr>
          <p:cNvPr id="3" name="Espace réservé du texte 2"/>
          <p:cNvSpPr>
            <a:spLocks noGrp="1"/>
          </p:cNvSpPr>
          <p:nvPr>
            <p:ph type="body" idx="1"/>
          </p:nvPr>
        </p:nvSpPr>
        <p:spPr>
          <a:xfrm>
            <a:off x="786574" y="2103679"/>
            <a:ext cx="3896467" cy="713818"/>
          </a:xfrm>
        </p:spPr>
        <p:txBody>
          <a:bodyPr>
            <a:normAutofit/>
          </a:bodyPr>
          <a:lstStyle/>
          <a:p>
            <a:r>
              <a:rPr lang="fr-FR" dirty="0"/>
              <a:t>L’accueil périscolaire</a:t>
            </a:r>
          </a:p>
        </p:txBody>
      </p:sp>
      <p:sp>
        <p:nvSpPr>
          <p:cNvPr id="4" name="Espace réservé du contenu 3"/>
          <p:cNvSpPr>
            <a:spLocks noGrp="1"/>
          </p:cNvSpPr>
          <p:nvPr>
            <p:ph sz="half" idx="2"/>
          </p:nvPr>
        </p:nvSpPr>
        <p:spPr>
          <a:xfrm>
            <a:off x="825069" y="2794715"/>
            <a:ext cx="5037512" cy="4449066"/>
          </a:xfrm>
        </p:spPr>
        <p:txBody>
          <a:bodyPr>
            <a:normAutofit/>
          </a:bodyPr>
          <a:lstStyle/>
          <a:p>
            <a:r>
              <a:rPr lang="fr-FR" dirty="0"/>
              <a:t>Accueil du Matin : </a:t>
            </a:r>
            <a:r>
              <a:rPr lang="fr-FR" sz="1200" dirty="0"/>
              <a:t>de 7h à 8h45 LMJV et de 7h à 9h Mercredi. « 10 min »</a:t>
            </a:r>
          </a:p>
          <a:p>
            <a:pPr lvl="2"/>
            <a:r>
              <a:rPr lang="fr-FR" sz="800" dirty="0" smtClean="0"/>
              <a:t>Pascale, Ghislaine et Maguy si besoin</a:t>
            </a:r>
            <a:endParaRPr lang="fr-FR" sz="800" dirty="0"/>
          </a:p>
          <a:p>
            <a:r>
              <a:rPr lang="fr-FR" dirty="0"/>
              <a:t>Accueil du soir : </a:t>
            </a:r>
            <a:r>
              <a:rPr lang="fr-FR" sz="1200" dirty="0"/>
              <a:t>de 16h30 à 18h45 après les TAP ou sortie école. « 15 min de rangement »</a:t>
            </a:r>
          </a:p>
          <a:p>
            <a:pPr lvl="2"/>
            <a:r>
              <a:rPr lang="fr-FR" sz="800" dirty="0"/>
              <a:t>Christelle, </a:t>
            </a:r>
            <a:r>
              <a:rPr lang="fr-FR" sz="800" dirty="0" smtClean="0"/>
              <a:t>Mathilde</a:t>
            </a:r>
            <a:r>
              <a:rPr lang="fr-FR" sz="800" dirty="0"/>
              <a:t> </a:t>
            </a:r>
            <a:r>
              <a:rPr lang="fr-FR" sz="800" dirty="0" smtClean="0"/>
              <a:t>et </a:t>
            </a:r>
            <a:r>
              <a:rPr lang="fr-FR" sz="800" dirty="0" smtClean="0"/>
              <a:t>Laetitia </a:t>
            </a:r>
          </a:p>
          <a:p>
            <a:r>
              <a:rPr lang="fr-FR" dirty="0" smtClean="0"/>
              <a:t>Accueil du Mercredi : </a:t>
            </a:r>
            <a:r>
              <a:rPr lang="fr-FR" sz="1200" dirty="0" smtClean="0"/>
              <a:t>de 13h30 à 18h45 sur inscription seulement</a:t>
            </a:r>
          </a:p>
          <a:p>
            <a:pPr marL="344488" lvl="2"/>
            <a:r>
              <a:rPr lang="fr-FR" sz="800" dirty="0" smtClean="0"/>
              <a:t>Christelle</a:t>
            </a:r>
            <a:r>
              <a:rPr lang="fr-FR" sz="800" dirty="0"/>
              <a:t>, </a:t>
            </a:r>
            <a:r>
              <a:rPr lang="fr-FR" sz="800" dirty="0" smtClean="0"/>
              <a:t>Mathilde et Pascale</a:t>
            </a:r>
            <a:endParaRPr lang="fr-FR" sz="1200" dirty="0"/>
          </a:p>
          <a:p>
            <a:r>
              <a:rPr lang="fr-FR" dirty="0"/>
              <a:t>T.A.P. Maternelle : </a:t>
            </a:r>
            <a:r>
              <a:rPr lang="fr-FR" sz="1200" dirty="0"/>
              <a:t>M et V 15h/16h30</a:t>
            </a:r>
          </a:p>
          <a:p>
            <a:pPr lvl="2"/>
            <a:r>
              <a:rPr lang="fr-FR" sz="800" dirty="0" smtClean="0"/>
              <a:t>Coordination : Mathilde + Christelle, Laetitia, Iris et Samantha</a:t>
            </a:r>
            <a:endParaRPr lang="fr-FR" sz="800" dirty="0"/>
          </a:p>
          <a:p>
            <a:r>
              <a:rPr lang="fr-FR" dirty="0"/>
              <a:t>T.A.P. Elémentaire : </a:t>
            </a:r>
            <a:r>
              <a:rPr lang="fr-FR" sz="1200" dirty="0"/>
              <a:t>L et J 15h/16h30</a:t>
            </a:r>
          </a:p>
          <a:p>
            <a:pPr lvl="2"/>
            <a:r>
              <a:rPr lang="fr-FR" sz="800" dirty="0" smtClean="0"/>
              <a:t>Coordination : Sébastien + Christelle</a:t>
            </a:r>
            <a:r>
              <a:rPr lang="fr-FR" sz="800" dirty="0"/>
              <a:t>, Mathilde, </a:t>
            </a:r>
            <a:r>
              <a:rPr lang="fr-FR" sz="800" dirty="0"/>
              <a:t> </a:t>
            </a:r>
            <a:r>
              <a:rPr lang="fr-FR" sz="800" dirty="0" smtClean="0"/>
              <a:t>Samantha</a:t>
            </a:r>
            <a:r>
              <a:rPr lang="fr-FR" sz="800" dirty="0" smtClean="0"/>
              <a:t>, </a:t>
            </a:r>
            <a:r>
              <a:rPr lang="fr-FR" sz="800" dirty="0"/>
              <a:t>Laetitia et Iris</a:t>
            </a:r>
          </a:p>
          <a:p>
            <a:endParaRPr lang="fr-FR" sz="1200" dirty="0"/>
          </a:p>
          <a:p>
            <a:endParaRPr lang="fr-FR" dirty="0"/>
          </a:p>
        </p:txBody>
      </p:sp>
      <p:sp>
        <p:nvSpPr>
          <p:cNvPr id="5" name="Espace réservé du texte 4"/>
          <p:cNvSpPr>
            <a:spLocks noGrp="1"/>
          </p:cNvSpPr>
          <p:nvPr>
            <p:ph type="body" sz="quarter" idx="3"/>
          </p:nvPr>
        </p:nvSpPr>
        <p:spPr/>
        <p:txBody>
          <a:bodyPr/>
          <a:lstStyle/>
          <a:p>
            <a:r>
              <a:rPr lang="fr-FR" dirty="0"/>
              <a:t>L’accueil extrascolaire</a:t>
            </a:r>
          </a:p>
        </p:txBody>
      </p:sp>
      <p:sp>
        <p:nvSpPr>
          <p:cNvPr id="6" name="Espace réservé du contenu 5"/>
          <p:cNvSpPr>
            <a:spLocks noGrp="1"/>
          </p:cNvSpPr>
          <p:nvPr>
            <p:ph sz="quarter" idx="4"/>
          </p:nvPr>
        </p:nvSpPr>
        <p:spPr/>
        <p:txBody>
          <a:bodyPr>
            <a:normAutofit/>
          </a:bodyPr>
          <a:lstStyle/>
          <a:p>
            <a:r>
              <a:rPr lang="fr-FR" dirty="0"/>
              <a:t>Sur les vacances scolaires de Toussaint, Hiver, Printemps et Juillet,</a:t>
            </a:r>
          </a:p>
          <a:p>
            <a:r>
              <a:rPr lang="fr-FR" dirty="0"/>
              <a:t>De 7h à 18h45,</a:t>
            </a:r>
          </a:p>
          <a:p>
            <a:r>
              <a:rPr lang="fr-FR" dirty="0"/>
              <a:t>Sur inscription uniquement,</a:t>
            </a:r>
          </a:p>
          <a:p>
            <a:r>
              <a:rPr lang="fr-FR" dirty="0"/>
              <a:t>Sébastien, Christelle, Mathilde, </a:t>
            </a:r>
            <a:r>
              <a:rPr lang="fr-FR" dirty="0" smtClean="0"/>
              <a:t>Laetitia, Samantha </a:t>
            </a:r>
            <a:r>
              <a:rPr lang="fr-FR" dirty="0"/>
              <a:t>et Iris,</a:t>
            </a:r>
          </a:p>
          <a:p>
            <a:r>
              <a:rPr lang="fr-FR" dirty="0"/>
              <a:t>Planning </a:t>
            </a:r>
            <a:r>
              <a:rPr lang="fr-FR" dirty="0" smtClean="0"/>
              <a:t>annuel sur le service</a:t>
            </a:r>
            <a:endParaRPr lang="fr-FR" dirty="0"/>
          </a:p>
        </p:txBody>
      </p:sp>
    </p:spTree>
    <p:extLst>
      <p:ext uri="{BB962C8B-B14F-4D97-AF65-F5344CB8AC3E}">
        <p14:creationId xmlns:p14="http://schemas.microsoft.com/office/powerpoint/2010/main" val="19870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4">
                                            <p:txEl>
                                              <p:pRg st="0" end="0"/>
                                            </p:txEl>
                                          </p:spTgt>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2" end="2"/>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p:cTn id="3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40" dur="10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 calcmode="lin" valueType="num">
                                      <p:cBhvr>
                                        <p:cTn id="45"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6"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7"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8" dur="1000"/>
                                        <p:tgtEl>
                                          <p:spTgt spid="4">
                                            <p:txEl>
                                              <p:pRg st="4" end="4"/>
                                            </p:txEl>
                                          </p:spTgt>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 calcmode="lin" valueType="num">
                                      <p:cBhvr>
                                        <p:cTn id="51"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2"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53"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54" dur="1000"/>
                                        <p:tgtEl>
                                          <p:spTgt spid="4">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anim calcmode="lin" valueType="num">
                                      <p:cBhvr>
                                        <p:cTn id="59"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60"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61"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62" dur="1000"/>
                                        <p:tgtEl>
                                          <p:spTgt spid="4">
                                            <p:txEl>
                                              <p:pRg st="6" end="6"/>
                                            </p:txEl>
                                          </p:spTgt>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4">
                                            <p:txEl>
                                              <p:pRg st="7" end="7"/>
                                            </p:txEl>
                                          </p:spTgt>
                                        </p:tgtEl>
                                        <p:attrNameLst>
                                          <p:attrName>style.visibility</p:attrName>
                                        </p:attrNameLst>
                                      </p:cBhvr>
                                      <p:to>
                                        <p:strVal val="visible"/>
                                      </p:to>
                                    </p:set>
                                    <p:anim calcmode="lin" valueType="num">
                                      <p:cBhvr>
                                        <p:cTn id="65"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66"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67"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68" dur="1000"/>
                                        <p:tgtEl>
                                          <p:spTgt spid="4">
                                            <p:txEl>
                                              <p:pRg st="7" end="7"/>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4">
                                            <p:txEl>
                                              <p:pRg st="8" end="8"/>
                                            </p:txEl>
                                          </p:spTgt>
                                        </p:tgtEl>
                                        <p:attrNameLst>
                                          <p:attrName>style.visibility</p:attrName>
                                        </p:attrNameLst>
                                      </p:cBhvr>
                                      <p:to>
                                        <p:strVal val="visible"/>
                                      </p:to>
                                    </p:set>
                                    <p:anim calcmode="lin" valueType="num">
                                      <p:cBhvr>
                                        <p:cTn id="73"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74"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75"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76" dur="1000"/>
                                        <p:tgtEl>
                                          <p:spTgt spid="4">
                                            <p:txEl>
                                              <p:pRg st="8" end="8"/>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
                                            <p:txEl>
                                              <p:pRg st="0" end="0"/>
                                            </p:txEl>
                                          </p:spTgt>
                                        </p:tgtEl>
                                        <p:attrNameLst>
                                          <p:attrName>style.visibility</p:attrName>
                                        </p:attrNameLst>
                                      </p:cBhvr>
                                      <p:to>
                                        <p:strVal val="visible"/>
                                      </p:to>
                                    </p:set>
                                    <p:animEffect transition="in" filter="fade">
                                      <p:cBhvr>
                                        <p:cTn id="81" dur="500"/>
                                        <p:tgtEl>
                                          <p:spTgt spid="5">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grpId="0" nodeType="clickEffect">
                                  <p:stCondLst>
                                    <p:cond delay="0"/>
                                  </p:stCondLst>
                                  <p:childTnLst>
                                    <p:set>
                                      <p:cBhvr>
                                        <p:cTn id="85" dur="1" fill="hold">
                                          <p:stCondLst>
                                            <p:cond delay="0"/>
                                          </p:stCondLst>
                                        </p:cTn>
                                        <p:tgtEl>
                                          <p:spTgt spid="6">
                                            <p:txEl>
                                              <p:pRg st="0" end="0"/>
                                            </p:txEl>
                                          </p:spTgt>
                                        </p:tgtEl>
                                        <p:attrNameLst>
                                          <p:attrName>style.visibility</p:attrName>
                                        </p:attrNameLst>
                                      </p:cBhvr>
                                      <p:to>
                                        <p:strVal val="visible"/>
                                      </p:to>
                                    </p:set>
                                    <p:anim calcmode="lin" valueType="num">
                                      <p:cBhvr>
                                        <p:cTn id="86"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7"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88"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89" dur="1000"/>
                                        <p:tgtEl>
                                          <p:spTgt spid="6">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31" presetClass="entr" presetSubtype="0" fill="hold" grpId="0" nodeType="clickEffect">
                                  <p:stCondLst>
                                    <p:cond delay="0"/>
                                  </p:stCondLst>
                                  <p:childTnLst>
                                    <p:set>
                                      <p:cBhvr>
                                        <p:cTn id="93" dur="1" fill="hold">
                                          <p:stCondLst>
                                            <p:cond delay="0"/>
                                          </p:stCondLst>
                                        </p:cTn>
                                        <p:tgtEl>
                                          <p:spTgt spid="6">
                                            <p:txEl>
                                              <p:pRg st="1" end="1"/>
                                            </p:txEl>
                                          </p:spTgt>
                                        </p:tgtEl>
                                        <p:attrNameLst>
                                          <p:attrName>style.visibility</p:attrName>
                                        </p:attrNameLst>
                                      </p:cBhvr>
                                      <p:to>
                                        <p:strVal val="visible"/>
                                      </p:to>
                                    </p:set>
                                    <p:anim calcmode="lin" valueType="num">
                                      <p:cBhvr>
                                        <p:cTn id="94"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95"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96"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97" dur="1000"/>
                                        <p:tgtEl>
                                          <p:spTgt spid="6">
                                            <p:txEl>
                                              <p:pRg st="1" end="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31" presetClass="entr" presetSubtype="0" fill="hold" grpId="0" nodeType="clickEffect">
                                  <p:stCondLst>
                                    <p:cond delay="0"/>
                                  </p:stCondLst>
                                  <p:childTnLst>
                                    <p:set>
                                      <p:cBhvr>
                                        <p:cTn id="101" dur="1" fill="hold">
                                          <p:stCondLst>
                                            <p:cond delay="0"/>
                                          </p:stCondLst>
                                        </p:cTn>
                                        <p:tgtEl>
                                          <p:spTgt spid="6">
                                            <p:txEl>
                                              <p:pRg st="2" end="2"/>
                                            </p:txEl>
                                          </p:spTgt>
                                        </p:tgtEl>
                                        <p:attrNameLst>
                                          <p:attrName>style.visibility</p:attrName>
                                        </p:attrNameLst>
                                      </p:cBhvr>
                                      <p:to>
                                        <p:strVal val="visible"/>
                                      </p:to>
                                    </p:set>
                                    <p:anim calcmode="lin" valueType="num">
                                      <p:cBhvr>
                                        <p:cTn id="102"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03"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104"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105" dur="1000"/>
                                        <p:tgtEl>
                                          <p:spTgt spid="6">
                                            <p:txEl>
                                              <p:pRg st="2" end="2"/>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31" presetClass="entr" presetSubtype="0" fill="hold" grpId="0" nodeType="clickEffect">
                                  <p:stCondLst>
                                    <p:cond delay="0"/>
                                  </p:stCondLst>
                                  <p:childTnLst>
                                    <p:set>
                                      <p:cBhvr>
                                        <p:cTn id="109" dur="1" fill="hold">
                                          <p:stCondLst>
                                            <p:cond delay="0"/>
                                          </p:stCondLst>
                                        </p:cTn>
                                        <p:tgtEl>
                                          <p:spTgt spid="6">
                                            <p:txEl>
                                              <p:pRg st="3" end="3"/>
                                            </p:txEl>
                                          </p:spTgt>
                                        </p:tgtEl>
                                        <p:attrNameLst>
                                          <p:attrName>style.visibility</p:attrName>
                                        </p:attrNameLst>
                                      </p:cBhvr>
                                      <p:to>
                                        <p:strVal val="visible"/>
                                      </p:to>
                                    </p:set>
                                    <p:anim calcmode="lin" valueType="num">
                                      <p:cBhvr>
                                        <p:cTn id="110"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111"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112"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113" dur="1000"/>
                                        <p:tgtEl>
                                          <p:spTgt spid="6">
                                            <p:txEl>
                                              <p:pRg st="3" end="3"/>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31" presetClass="entr" presetSubtype="0" fill="hold" grpId="0" nodeType="clickEffect">
                                  <p:stCondLst>
                                    <p:cond delay="0"/>
                                  </p:stCondLst>
                                  <p:childTnLst>
                                    <p:set>
                                      <p:cBhvr>
                                        <p:cTn id="117" dur="1" fill="hold">
                                          <p:stCondLst>
                                            <p:cond delay="0"/>
                                          </p:stCondLst>
                                        </p:cTn>
                                        <p:tgtEl>
                                          <p:spTgt spid="6">
                                            <p:txEl>
                                              <p:pRg st="4" end="4"/>
                                            </p:txEl>
                                          </p:spTgt>
                                        </p:tgtEl>
                                        <p:attrNameLst>
                                          <p:attrName>style.visibility</p:attrName>
                                        </p:attrNameLst>
                                      </p:cBhvr>
                                      <p:to>
                                        <p:strVal val="visible"/>
                                      </p:to>
                                    </p:set>
                                    <p:anim calcmode="lin" valueType="num">
                                      <p:cBhvr>
                                        <p:cTn id="118"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119"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120"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121"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3654" y="323680"/>
            <a:ext cx="7956560" cy="981418"/>
          </a:xfrm>
        </p:spPr>
        <p:txBody>
          <a:bodyPr>
            <a:normAutofit fontScale="90000"/>
          </a:bodyPr>
          <a:lstStyle/>
          <a:p>
            <a:r>
              <a:rPr lang="fr-FR" b="1" dirty="0">
                <a:solidFill>
                  <a:schemeClr val="tx2">
                    <a:lumMod val="75000"/>
                  </a:schemeClr>
                </a:solidFill>
              </a:rPr>
              <a:t>Mode de fonctionnement</a:t>
            </a:r>
            <a:br>
              <a:rPr lang="fr-FR" b="1" dirty="0">
                <a:solidFill>
                  <a:schemeClr val="tx2">
                    <a:lumMod val="75000"/>
                  </a:schemeClr>
                </a:solidFill>
              </a:rPr>
            </a:br>
            <a:r>
              <a:rPr lang="fr-FR" b="1" dirty="0">
                <a:solidFill>
                  <a:schemeClr val="tx2">
                    <a:lumMod val="75000"/>
                  </a:schemeClr>
                </a:solidFill>
              </a:rPr>
              <a:t>Suite…</a:t>
            </a:r>
          </a:p>
        </p:txBody>
      </p:sp>
      <p:sp>
        <p:nvSpPr>
          <p:cNvPr id="3" name="ZoneTexte 2"/>
          <p:cNvSpPr txBox="1"/>
          <p:nvPr/>
        </p:nvSpPr>
        <p:spPr>
          <a:xfrm>
            <a:off x="419100" y="1771650"/>
            <a:ext cx="11163300" cy="369332"/>
          </a:xfrm>
          <a:prstGeom prst="rect">
            <a:avLst/>
          </a:prstGeom>
          <a:noFill/>
        </p:spPr>
        <p:txBody>
          <a:bodyPr wrap="square" rtlCol="0">
            <a:spAutoFit/>
          </a:bodyPr>
          <a:lstStyle/>
          <a:p>
            <a:endParaRPr lang="fr-FR" dirty="0"/>
          </a:p>
        </p:txBody>
      </p:sp>
      <p:sp>
        <p:nvSpPr>
          <p:cNvPr id="7" name="Titre 1"/>
          <p:cNvSpPr txBox="1">
            <a:spLocks/>
          </p:cNvSpPr>
          <p:nvPr/>
        </p:nvSpPr>
        <p:spPr>
          <a:xfrm>
            <a:off x="2968921" y="3682919"/>
            <a:ext cx="7956560" cy="981418"/>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smtClean="0">
                <a:solidFill>
                  <a:schemeClr val="tx2">
                    <a:lumMod val="75000"/>
                  </a:schemeClr>
                </a:solidFill>
              </a:rPr>
              <a:t>Annexe 2 : organisation annuelle du service</a:t>
            </a:r>
            <a:endParaRPr lang="fr-FR" b="1" dirty="0">
              <a:solidFill>
                <a:schemeClr val="tx2">
                  <a:lumMod val="75000"/>
                </a:schemeClr>
              </a:solidFill>
            </a:endParaRPr>
          </a:p>
        </p:txBody>
      </p:sp>
    </p:spTree>
    <p:extLst>
      <p:ext uri="{BB962C8B-B14F-4D97-AF65-F5344CB8AC3E}">
        <p14:creationId xmlns:p14="http://schemas.microsoft.com/office/powerpoint/2010/main" val="394847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t>Dossier famille avec fiche enfant et fiches d’inscriptions sur les périodes,</a:t>
            </a:r>
          </a:p>
          <a:p>
            <a:r>
              <a:rPr lang="fr-FR" dirty="0"/>
              <a:t>Pointage à l’aide de la tablette : vigilance !!!</a:t>
            </a:r>
          </a:p>
          <a:p>
            <a:r>
              <a:rPr lang="fr-FR" dirty="0"/>
              <a:t>Critères du règlement intérieur sur les conditions d’accueil,</a:t>
            </a:r>
          </a:p>
          <a:p>
            <a:r>
              <a:rPr lang="fr-FR" dirty="0"/>
              <a:t>Clôture des inscriptions et décision au-delà de la date butoir</a:t>
            </a:r>
            <a:r>
              <a:rPr lang="fr-FR" dirty="0" smtClean="0"/>
              <a:t>,</a:t>
            </a:r>
          </a:p>
          <a:p>
            <a:r>
              <a:rPr lang="fr-FR" dirty="0" smtClean="0"/>
              <a:t>Problèmes de facturation…</a:t>
            </a:r>
            <a:endParaRPr lang="fr-FR" dirty="0"/>
          </a:p>
          <a:p>
            <a:endParaRPr lang="fr-FR" dirty="0"/>
          </a:p>
        </p:txBody>
      </p:sp>
      <p:sp>
        <p:nvSpPr>
          <p:cNvPr id="2" name="Titre 1"/>
          <p:cNvSpPr>
            <a:spLocks noGrp="1"/>
          </p:cNvSpPr>
          <p:nvPr>
            <p:ph type="title"/>
          </p:nvPr>
        </p:nvSpPr>
        <p:spPr/>
        <p:txBody>
          <a:bodyPr/>
          <a:lstStyle/>
          <a:p>
            <a:r>
              <a:rPr lang="fr-FR" b="1" dirty="0">
                <a:solidFill>
                  <a:schemeClr val="tx2">
                    <a:lumMod val="75000"/>
                  </a:schemeClr>
                </a:solidFill>
              </a:rPr>
              <a:t>Modalités d’inscriptions</a:t>
            </a:r>
          </a:p>
        </p:txBody>
      </p:sp>
    </p:spTree>
    <p:extLst>
      <p:ext uri="{BB962C8B-B14F-4D97-AF65-F5344CB8AC3E}">
        <p14:creationId xmlns:p14="http://schemas.microsoft.com/office/powerpoint/2010/main" val="36289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0440" y="432331"/>
            <a:ext cx="7956560" cy="1072858"/>
          </a:xfrm>
        </p:spPr>
        <p:txBody>
          <a:bodyPr/>
          <a:lstStyle/>
          <a:p>
            <a:r>
              <a:rPr lang="fr-FR" b="1" dirty="0">
                <a:solidFill>
                  <a:schemeClr val="tx2">
                    <a:lumMod val="75000"/>
                  </a:schemeClr>
                </a:solidFill>
              </a:rPr>
              <a:t>L’équipe d’animation</a:t>
            </a:r>
          </a:p>
        </p:txBody>
      </p:sp>
      <p:sp>
        <p:nvSpPr>
          <p:cNvPr id="3" name="Espace réservé du texte 2"/>
          <p:cNvSpPr>
            <a:spLocks noGrp="1"/>
          </p:cNvSpPr>
          <p:nvPr>
            <p:ph type="body" idx="1"/>
          </p:nvPr>
        </p:nvSpPr>
        <p:spPr/>
        <p:txBody>
          <a:bodyPr/>
          <a:lstStyle/>
          <a:p>
            <a:r>
              <a:rPr lang="fr-FR" dirty="0"/>
              <a:t>L’équipe</a:t>
            </a:r>
          </a:p>
        </p:txBody>
      </p:sp>
      <p:sp>
        <p:nvSpPr>
          <p:cNvPr id="4" name="Espace réservé du contenu 3"/>
          <p:cNvSpPr>
            <a:spLocks noGrp="1"/>
          </p:cNvSpPr>
          <p:nvPr>
            <p:ph sz="half" idx="2"/>
          </p:nvPr>
        </p:nvSpPr>
        <p:spPr>
          <a:xfrm>
            <a:off x="903110" y="3429001"/>
            <a:ext cx="5093407" cy="2598312"/>
          </a:xfrm>
        </p:spPr>
        <p:txBody>
          <a:bodyPr>
            <a:normAutofit fontScale="85000" lnSpcReduction="20000"/>
          </a:bodyPr>
          <a:lstStyle/>
          <a:p>
            <a:r>
              <a:rPr lang="fr-FR" dirty="0"/>
              <a:t>Sébastien Vergne, Directeur,</a:t>
            </a:r>
          </a:p>
          <a:p>
            <a:r>
              <a:rPr lang="fr-FR" dirty="0"/>
              <a:t>Christelle Capelle, Directrice Adjointe,</a:t>
            </a:r>
          </a:p>
          <a:p>
            <a:r>
              <a:rPr lang="fr-FR" dirty="0"/>
              <a:t>Mathilde Bonnarde, </a:t>
            </a:r>
            <a:r>
              <a:rPr lang="fr-FR" dirty="0" smtClean="0"/>
              <a:t>Directrice Adjointe</a:t>
            </a:r>
            <a:endParaRPr lang="fr-FR" dirty="0"/>
          </a:p>
          <a:p>
            <a:r>
              <a:rPr lang="fr-FR" dirty="0"/>
              <a:t>Pascale Bile, Animatrice,</a:t>
            </a:r>
          </a:p>
          <a:p>
            <a:r>
              <a:rPr lang="fr-FR" dirty="0"/>
              <a:t>Iris Fécamp, Animatrice,</a:t>
            </a:r>
          </a:p>
          <a:p>
            <a:r>
              <a:rPr lang="fr-FR" dirty="0" smtClean="0"/>
              <a:t>Samantha Piat, </a:t>
            </a:r>
            <a:r>
              <a:rPr lang="fr-FR" dirty="0"/>
              <a:t>Animatrice,</a:t>
            </a:r>
          </a:p>
          <a:p>
            <a:r>
              <a:rPr lang="fr-FR" dirty="0"/>
              <a:t>Ghislaine Rousseau, ATSEM</a:t>
            </a:r>
            <a:r>
              <a:rPr lang="fr-FR" dirty="0" smtClean="0"/>
              <a:t>,</a:t>
            </a:r>
          </a:p>
          <a:p>
            <a:r>
              <a:rPr lang="fr-FR" dirty="0" smtClean="0"/>
              <a:t>Michel Cespédes, Chef de cuisine</a:t>
            </a:r>
            <a:endParaRPr lang="fr-FR" dirty="0" smtClean="0"/>
          </a:p>
          <a:p>
            <a:r>
              <a:rPr lang="fr-FR" dirty="0" smtClean="0"/>
              <a:t>Maguy Diot, adjoint technique</a:t>
            </a:r>
            <a:endParaRPr lang="fr-FR" dirty="0"/>
          </a:p>
          <a:p>
            <a:pPr marL="0" indent="0">
              <a:buNone/>
            </a:pPr>
            <a:endParaRPr lang="fr-FR" sz="1400" dirty="0"/>
          </a:p>
        </p:txBody>
      </p:sp>
      <p:sp>
        <p:nvSpPr>
          <p:cNvPr id="5" name="Espace réservé du texte 4"/>
          <p:cNvSpPr>
            <a:spLocks noGrp="1"/>
          </p:cNvSpPr>
          <p:nvPr>
            <p:ph type="body" sz="quarter" idx="3"/>
          </p:nvPr>
        </p:nvSpPr>
        <p:spPr>
          <a:xfrm>
            <a:off x="6666635" y="1782298"/>
            <a:ext cx="3899798" cy="713818"/>
          </a:xfrm>
        </p:spPr>
        <p:txBody>
          <a:bodyPr/>
          <a:lstStyle/>
          <a:p>
            <a:r>
              <a:rPr lang="fr-FR" dirty="0"/>
              <a:t>Les taux d’encadrement</a:t>
            </a:r>
          </a:p>
        </p:txBody>
      </p:sp>
      <p:sp>
        <p:nvSpPr>
          <p:cNvPr id="6" name="Espace réservé du contenu 5"/>
          <p:cNvSpPr>
            <a:spLocks noGrp="1"/>
          </p:cNvSpPr>
          <p:nvPr>
            <p:ph sz="quarter" idx="4"/>
          </p:nvPr>
        </p:nvSpPr>
        <p:spPr>
          <a:xfrm>
            <a:off x="7516641" y="2518506"/>
            <a:ext cx="3899798" cy="1662480"/>
          </a:xfrm>
        </p:spPr>
        <p:txBody>
          <a:bodyPr>
            <a:normAutofit/>
          </a:bodyPr>
          <a:lstStyle/>
          <a:p>
            <a:r>
              <a:rPr lang="fr-FR" dirty="0"/>
              <a:t>Sur le Périscolaire : </a:t>
            </a:r>
          </a:p>
          <a:p>
            <a:pPr lvl="1"/>
            <a:r>
              <a:rPr lang="fr-FR" dirty="0"/>
              <a:t>1 animateur pour 10/14 enfants de moins de 6 ans, </a:t>
            </a:r>
          </a:p>
          <a:p>
            <a:pPr lvl="1"/>
            <a:r>
              <a:rPr lang="fr-FR" dirty="0"/>
              <a:t>1 animateur pour 14/18 enfants enfant de plus de 6 ans. </a:t>
            </a:r>
          </a:p>
        </p:txBody>
      </p:sp>
      <p:sp>
        <p:nvSpPr>
          <p:cNvPr id="8" name="Espace réservé du contenu 5"/>
          <p:cNvSpPr txBox="1">
            <a:spLocks/>
          </p:cNvSpPr>
          <p:nvPr/>
        </p:nvSpPr>
        <p:spPr>
          <a:xfrm>
            <a:off x="5640946" y="4443211"/>
            <a:ext cx="5185953" cy="1925037"/>
          </a:xfrm>
          <a:prstGeom prst="rect">
            <a:avLst/>
          </a:prstGeom>
        </p:spPr>
        <p:txBody>
          <a:bodyPr vert="horz" lIns="91440" tIns="45720" rIns="91440" bIns="45720" rtlCol="0">
            <a:noAutofit/>
          </a:bodyPr>
          <a:lst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a:lstStyle>
          <a:p>
            <a:r>
              <a:rPr lang="fr-FR" dirty="0">
                <a:solidFill>
                  <a:schemeClr val="tx2">
                    <a:lumMod val="75000"/>
                  </a:schemeClr>
                </a:solidFill>
              </a:rPr>
              <a:t>Sur l’Extrascolaire: directeur dans l’effectif</a:t>
            </a:r>
          </a:p>
          <a:p>
            <a:pPr lvl="1"/>
            <a:r>
              <a:rPr lang="fr-FR" sz="2000" dirty="0">
                <a:solidFill>
                  <a:schemeClr val="tx2">
                    <a:lumMod val="75000"/>
                  </a:schemeClr>
                </a:solidFill>
              </a:rPr>
              <a:t>1 animateur pour 8 enfants de moins de 6 ans, </a:t>
            </a:r>
          </a:p>
          <a:p>
            <a:pPr lvl="1"/>
            <a:r>
              <a:rPr lang="fr-FR" sz="2000" dirty="0">
                <a:solidFill>
                  <a:schemeClr val="tx2">
                    <a:lumMod val="75000"/>
                  </a:schemeClr>
                </a:solidFill>
              </a:rPr>
              <a:t>1 animateur pour 12 enfants enfant de plus de 6 ans. </a:t>
            </a:r>
          </a:p>
        </p:txBody>
      </p:sp>
    </p:spTree>
    <p:extLst>
      <p:ext uri="{BB962C8B-B14F-4D97-AF65-F5344CB8AC3E}">
        <p14:creationId xmlns:p14="http://schemas.microsoft.com/office/powerpoint/2010/main" val="101190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p:cTn id="2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p:cTn id="3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6" dur="1000"/>
                                        <p:tgtEl>
                                          <p:spTgt spid="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 calcmode="lin" valueType="num">
                                      <p:cBhvr>
                                        <p:cTn id="4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43"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44" dur="1000"/>
                                        <p:tgtEl>
                                          <p:spTgt spid="4">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p:cTn id="49"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50"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51"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52" dur="1000"/>
                                        <p:tgtEl>
                                          <p:spTgt spid="4">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 calcmode="lin" valueType="num">
                                      <p:cBhvr>
                                        <p:cTn id="57"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8"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59"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60" dur="1000"/>
                                        <p:tgtEl>
                                          <p:spTgt spid="4">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4">
                                            <p:txEl>
                                              <p:pRg st="6" end="6"/>
                                            </p:txEl>
                                          </p:spTgt>
                                        </p:tgtEl>
                                        <p:attrNameLst>
                                          <p:attrName>style.visibility</p:attrName>
                                        </p:attrNameLst>
                                      </p:cBhvr>
                                      <p:to>
                                        <p:strVal val="visible"/>
                                      </p:to>
                                    </p:set>
                                    <p:anim calcmode="lin" valueType="num">
                                      <p:cBhvr>
                                        <p:cTn id="65"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66"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67"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68" dur="1000"/>
                                        <p:tgtEl>
                                          <p:spTgt spid="4">
                                            <p:txEl>
                                              <p:pRg st="6" end="6"/>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4">
                                            <p:txEl>
                                              <p:pRg st="7" end="7"/>
                                            </p:txEl>
                                          </p:spTgt>
                                        </p:tgtEl>
                                        <p:attrNameLst>
                                          <p:attrName>style.visibility</p:attrName>
                                        </p:attrNameLst>
                                      </p:cBhvr>
                                      <p:to>
                                        <p:strVal val="visible"/>
                                      </p:to>
                                    </p:set>
                                    <p:anim calcmode="lin" valueType="num">
                                      <p:cBhvr>
                                        <p:cTn id="73"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74"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75"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76" dur="1000"/>
                                        <p:tgtEl>
                                          <p:spTgt spid="4">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4">
                                            <p:txEl>
                                              <p:pRg st="8" end="8"/>
                                            </p:txEl>
                                          </p:spTgt>
                                        </p:tgtEl>
                                        <p:attrNameLst>
                                          <p:attrName>style.visibility</p:attrName>
                                        </p:attrNameLst>
                                      </p:cBhvr>
                                      <p:to>
                                        <p:strVal val="visible"/>
                                      </p:to>
                                    </p:set>
                                    <p:anim calcmode="lin" valueType="num">
                                      <p:cBhvr>
                                        <p:cTn id="81"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82"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83"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84" dur="1000"/>
                                        <p:tgtEl>
                                          <p:spTgt spid="4">
                                            <p:txEl>
                                              <p:pRg st="8" end="8"/>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5">
                                            <p:txEl>
                                              <p:pRg st="0" end="0"/>
                                            </p:txEl>
                                          </p:spTgt>
                                        </p:tgtEl>
                                        <p:attrNameLst>
                                          <p:attrName>style.visibility</p:attrName>
                                        </p:attrNameLst>
                                      </p:cBhvr>
                                      <p:to>
                                        <p:strVal val="visible"/>
                                      </p:to>
                                    </p:set>
                                    <p:animEffect transition="in" filter="fade">
                                      <p:cBhvr>
                                        <p:cTn id="89" dur="500"/>
                                        <p:tgtEl>
                                          <p:spTgt spid="5">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31" presetClass="entr" presetSubtype="0" fill="hold" grpId="0" nodeType="clickEffect">
                                  <p:stCondLst>
                                    <p:cond delay="0"/>
                                  </p:stCondLst>
                                  <p:childTnLst>
                                    <p:set>
                                      <p:cBhvr>
                                        <p:cTn id="93" dur="1" fill="hold">
                                          <p:stCondLst>
                                            <p:cond delay="0"/>
                                          </p:stCondLst>
                                        </p:cTn>
                                        <p:tgtEl>
                                          <p:spTgt spid="6">
                                            <p:txEl>
                                              <p:pRg st="0" end="0"/>
                                            </p:txEl>
                                          </p:spTgt>
                                        </p:tgtEl>
                                        <p:attrNameLst>
                                          <p:attrName>style.visibility</p:attrName>
                                        </p:attrNameLst>
                                      </p:cBhvr>
                                      <p:to>
                                        <p:strVal val="visible"/>
                                      </p:to>
                                    </p:set>
                                    <p:anim calcmode="lin" valueType="num">
                                      <p:cBhvr>
                                        <p:cTn id="9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9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6"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97" dur="1000"/>
                                        <p:tgtEl>
                                          <p:spTgt spid="6">
                                            <p:txEl>
                                              <p:pRg st="0" end="0"/>
                                            </p:txEl>
                                          </p:spTgt>
                                        </p:tgtEl>
                                      </p:cBhvr>
                                    </p:animEffect>
                                  </p:childTnLst>
                                </p:cTn>
                              </p:par>
                              <p:par>
                                <p:cTn id="98" presetID="31" presetClass="entr" presetSubtype="0" fill="hold" grpId="0" nodeType="withEffect">
                                  <p:stCondLst>
                                    <p:cond delay="0"/>
                                  </p:stCondLst>
                                  <p:childTnLst>
                                    <p:set>
                                      <p:cBhvr>
                                        <p:cTn id="99" dur="1" fill="hold">
                                          <p:stCondLst>
                                            <p:cond delay="0"/>
                                          </p:stCondLst>
                                        </p:cTn>
                                        <p:tgtEl>
                                          <p:spTgt spid="6">
                                            <p:txEl>
                                              <p:pRg st="1" end="1"/>
                                            </p:txEl>
                                          </p:spTgt>
                                        </p:tgtEl>
                                        <p:attrNameLst>
                                          <p:attrName>style.visibility</p:attrName>
                                        </p:attrNameLst>
                                      </p:cBhvr>
                                      <p:to>
                                        <p:strVal val="visible"/>
                                      </p:to>
                                    </p:set>
                                    <p:anim calcmode="lin" valueType="num">
                                      <p:cBhvr>
                                        <p:cTn id="100"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01"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02"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03" dur="1000"/>
                                        <p:tgtEl>
                                          <p:spTgt spid="6">
                                            <p:txEl>
                                              <p:pRg st="1" end="1"/>
                                            </p:txEl>
                                          </p:spTgt>
                                        </p:tgtEl>
                                      </p:cBhvr>
                                    </p:animEffect>
                                  </p:childTnLst>
                                </p:cTn>
                              </p:par>
                              <p:par>
                                <p:cTn id="104" presetID="31" presetClass="entr" presetSubtype="0" fill="hold" grpId="0" nodeType="withEffect">
                                  <p:stCondLst>
                                    <p:cond delay="0"/>
                                  </p:stCondLst>
                                  <p:childTnLst>
                                    <p:set>
                                      <p:cBhvr>
                                        <p:cTn id="105" dur="1" fill="hold">
                                          <p:stCondLst>
                                            <p:cond delay="0"/>
                                          </p:stCondLst>
                                        </p:cTn>
                                        <p:tgtEl>
                                          <p:spTgt spid="6">
                                            <p:txEl>
                                              <p:pRg st="2" end="2"/>
                                            </p:txEl>
                                          </p:spTgt>
                                        </p:tgtEl>
                                        <p:attrNameLst>
                                          <p:attrName>style.visibility</p:attrName>
                                        </p:attrNameLst>
                                      </p:cBhvr>
                                      <p:to>
                                        <p:strVal val="visible"/>
                                      </p:to>
                                    </p:set>
                                    <p:anim calcmode="lin" valueType="num">
                                      <p:cBhvr>
                                        <p:cTn id="106"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07"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108"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109" dur="1000"/>
                                        <p:tgtEl>
                                          <p:spTgt spid="6">
                                            <p:txEl>
                                              <p:pRg st="2" end="2"/>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31" presetClass="entr" presetSubtype="0" fill="hold" grpId="0" nodeType="clickEffect">
                                  <p:stCondLst>
                                    <p:cond delay="0"/>
                                  </p:stCondLst>
                                  <p:childTnLst>
                                    <p:set>
                                      <p:cBhvr>
                                        <p:cTn id="113" dur="1" fill="hold">
                                          <p:stCondLst>
                                            <p:cond delay="0"/>
                                          </p:stCondLst>
                                        </p:cTn>
                                        <p:tgtEl>
                                          <p:spTgt spid="8">
                                            <p:txEl>
                                              <p:pRg st="0" end="0"/>
                                            </p:txEl>
                                          </p:spTgt>
                                        </p:tgtEl>
                                        <p:attrNameLst>
                                          <p:attrName>style.visibility</p:attrName>
                                        </p:attrNameLst>
                                      </p:cBhvr>
                                      <p:to>
                                        <p:strVal val="visible"/>
                                      </p:to>
                                    </p:set>
                                    <p:anim calcmode="lin" valueType="num">
                                      <p:cBhvr>
                                        <p:cTn id="114"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15"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16"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17" dur="1000"/>
                                        <p:tgtEl>
                                          <p:spTgt spid="8">
                                            <p:txEl>
                                              <p:pRg st="0" end="0"/>
                                            </p:txEl>
                                          </p:spTgt>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8">
                                            <p:txEl>
                                              <p:pRg st="1" end="1"/>
                                            </p:txEl>
                                          </p:spTgt>
                                        </p:tgtEl>
                                        <p:attrNameLst>
                                          <p:attrName>style.visibility</p:attrName>
                                        </p:attrNameLst>
                                      </p:cBhvr>
                                      <p:to>
                                        <p:strVal val="visible"/>
                                      </p:to>
                                    </p:set>
                                    <p:anim calcmode="lin" valueType="num">
                                      <p:cBhvr>
                                        <p:cTn id="120"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21"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122"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123" dur="1000"/>
                                        <p:tgtEl>
                                          <p:spTgt spid="8">
                                            <p:txEl>
                                              <p:pRg st="1" end="1"/>
                                            </p:txEl>
                                          </p:spTgt>
                                        </p:tgtEl>
                                      </p:cBhvr>
                                    </p:animEffect>
                                  </p:childTnLst>
                                </p:cTn>
                              </p:par>
                              <p:par>
                                <p:cTn id="124" presetID="31" presetClass="entr" presetSubtype="0" fill="hold" grpId="0" nodeType="withEffect">
                                  <p:stCondLst>
                                    <p:cond delay="0"/>
                                  </p:stCondLst>
                                  <p:childTnLst>
                                    <p:set>
                                      <p:cBhvr>
                                        <p:cTn id="125" dur="1" fill="hold">
                                          <p:stCondLst>
                                            <p:cond delay="0"/>
                                          </p:stCondLst>
                                        </p:cTn>
                                        <p:tgtEl>
                                          <p:spTgt spid="8">
                                            <p:txEl>
                                              <p:pRg st="2" end="2"/>
                                            </p:txEl>
                                          </p:spTgt>
                                        </p:tgtEl>
                                        <p:attrNameLst>
                                          <p:attrName>style.visibility</p:attrName>
                                        </p:attrNameLst>
                                      </p:cBhvr>
                                      <p:to>
                                        <p:strVal val="visible"/>
                                      </p:to>
                                    </p:set>
                                    <p:anim calcmode="lin" valueType="num">
                                      <p:cBhvr>
                                        <p:cTn id="126"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27"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128"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129"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8877" y="4985395"/>
            <a:ext cx="7956560" cy="1424746"/>
          </a:xfrm>
        </p:spPr>
        <p:txBody>
          <a:bodyPr>
            <a:normAutofit/>
          </a:bodyPr>
          <a:lstStyle/>
          <a:p>
            <a:r>
              <a:rPr lang="fr-FR" sz="7200" dirty="0">
                <a:solidFill>
                  <a:schemeClr val="tx2">
                    <a:lumMod val="75000"/>
                  </a:schemeClr>
                </a:solidFill>
              </a:rPr>
              <a:t>Situation Initiale</a:t>
            </a:r>
          </a:p>
        </p:txBody>
      </p:sp>
      <p:sp>
        <p:nvSpPr>
          <p:cNvPr id="3" name="Titre 1"/>
          <p:cNvSpPr txBox="1">
            <a:spLocks/>
          </p:cNvSpPr>
          <p:nvPr/>
        </p:nvSpPr>
        <p:spPr>
          <a:xfrm>
            <a:off x="1079875" y="1136371"/>
            <a:ext cx="7956560" cy="1424746"/>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fr-FR" sz="7200" dirty="0">
                <a:solidFill>
                  <a:schemeClr val="tx2">
                    <a:lumMod val="75000"/>
                  </a:schemeClr>
                </a:solidFill>
              </a:rPr>
              <a:t>1</a:t>
            </a:r>
            <a:r>
              <a:rPr lang="fr-FR" sz="7200" baseline="30000" dirty="0">
                <a:solidFill>
                  <a:schemeClr val="tx2">
                    <a:lumMod val="75000"/>
                  </a:schemeClr>
                </a:solidFill>
              </a:rPr>
              <a:t>ère</a:t>
            </a:r>
            <a:r>
              <a:rPr lang="fr-FR" sz="7200" dirty="0">
                <a:solidFill>
                  <a:schemeClr val="tx2">
                    <a:lumMod val="75000"/>
                  </a:schemeClr>
                </a:solidFill>
              </a:rPr>
              <a:t> Partie</a:t>
            </a:r>
          </a:p>
        </p:txBody>
      </p:sp>
    </p:spTree>
    <p:extLst>
      <p:ext uri="{BB962C8B-B14F-4D97-AF65-F5344CB8AC3E}">
        <p14:creationId xmlns:p14="http://schemas.microsoft.com/office/powerpoint/2010/main" val="225644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09665" y="2408218"/>
            <a:ext cx="7956560" cy="1424746"/>
          </a:xfrm>
        </p:spPr>
        <p:txBody>
          <a:bodyPr>
            <a:normAutofit/>
          </a:bodyPr>
          <a:lstStyle/>
          <a:p>
            <a:r>
              <a:rPr lang="fr-FR" sz="7200" dirty="0">
                <a:solidFill>
                  <a:schemeClr val="tx2">
                    <a:lumMod val="75000"/>
                  </a:schemeClr>
                </a:solidFill>
              </a:rPr>
              <a:t>Le Public</a:t>
            </a:r>
          </a:p>
        </p:txBody>
      </p:sp>
    </p:spTree>
    <p:extLst>
      <p:ext uri="{BB962C8B-B14F-4D97-AF65-F5344CB8AC3E}">
        <p14:creationId xmlns:p14="http://schemas.microsoft.com/office/powerpoint/2010/main" val="17766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85000" lnSpcReduction="10000"/>
          </a:bodyPr>
          <a:lstStyle/>
          <a:p>
            <a:endParaRPr lang="fr-FR" dirty="0"/>
          </a:p>
          <a:p>
            <a:r>
              <a:rPr lang="fr-FR" dirty="0"/>
              <a:t>Découverte de son corps </a:t>
            </a:r>
          </a:p>
          <a:p>
            <a:r>
              <a:rPr lang="fr-FR" dirty="0"/>
              <a:t>Croissance importante et rapide </a:t>
            </a:r>
          </a:p>
          <a:p>
            <a:r>
              <a:rPr lang="fr-FR" dirty="0"/>
              <a:t>Coordination des mouvements </a:t>
            </a:r>
          </a:p>
          <a:p>
            <a:r>
              <a:rPr lang="fr-FR" dirty="0"/>
              <a:t>Se fatigue rapidement mais récupère vite (besoin de se dépenser et de temps calme) </a:t>
            </a:r>
          </a:p>
          <a:p>
            <a:r>
              <a:rPr lang="fr-FR" dirty="0"/>
              <a:t>Ne mesure pas sa force </a:t>
            </a:r>
          </a:p>
          <a:p>
            <a:r>
              <a:rPr lang="fr-FR" dirty="0"/>
              <a:t>Développe sa dextérité </a:t>
            </a:r>
          </a:p>
          <a:p>
            <a:r>
              <a:rPr lang="fr-FR" dirty="0"/>
              <a:t>A besoin d’un rythme de vie régulier </a:t>
            </a:r>
          </a:p>
          <a:p>
            <a:r>
              <a:rPr lang="fr-FR" dirty="0"/>
              <a:t>Est dans l’apprentissage de l’hygiène et de la propreté </a:t>
            </a:r>
          </a:p>
          <a:p>
            <a:r>
              <a:rPr lang="fr-FR" dirty="0"/>
              <a:t>Découvertes des notions spatiales 	</a:t>
            </a:r>
          </a:p>
          <a:p>
            <a:endParaRPr lang="fr-FR" dirty="0"/>
          </a:p>
        </p:txBody>
      </p:sp>
      <p:sp>
        <p:nvSpPr>
          <p:cNvPr id="2" name="Titre 1"/>
          <p:cNvSpPr>
            <a:spLocks noGrp="1"/>
          </p:cNvSpPr>
          <p:nvPr>
            <p:ph type="title"/>
          </p:nvPr>
        </p:nvSpPr>
        <p:spPr>
          <a:xfrm>
            <a:off x="609600" y="531512"/>
            <a:ext cx="10972800" cy="1252728"/>
          </a:xfrm>
        </p:spPr>
        <p:txBody>
          <a:bodyPr>
            <a:normAutofit fontScale="90000"/>
          </a:bodyPr>
          <a:lstStyle/>
          <a:p>
            <a:r>
              <a:rPr lang="fr-FR" b="1" dirty="0">
                <a:solidFill>
                  <a:schemeClr val="tx2">
                    <a:lumMod val="75000"/>
                  </a:schemeClr>
                </a:solidFill>
              </a:rPr>
              <a:t>Les enfants de 3 à 5 ans</a:t>
            </a:r>
            <a:br>
              <a:rPr lang="fr-FR" b="1" dirty="0">
                <a:solidFill>
                  <a:schemeClr val="tx2">
                    <a:lumMod val="75000"/>
                  </a:schemeClr>
                </a:solidFill>
              </a:rPr>
            </a:br>
            <a:r>
              <a:rPr lang="fr-FR" sz="2000" b="1" dirty="0">
                <a:solidFill>
                  <a:schemeClr val="tx2">
                    <a:lumMod val="75000"/>
                  </a:schemeClr>
                </a:solidFill>
              </a:rPr>
              <a:t>Caractéristiques Physiques et psychomotrices </a:t>
            </a:r>
            <a:r>
              <a:rPr lang="fr-FR" dirty="0">
                <a:solidFill>
                  <a:schemeClr val="tx2">
                    <a:lumMod val="75000"/>
                  </a:schemeClr>
                </a:solidFill>
              </a:rPr>
              <a:t>	</a:t>
            </a:r>
            <a:br>
              <a:rPr lang="fr-FR" dirty="0">
                <a:solidFill>
                  <a:schemeClr val="tx2">
                    <a:lumMod val="75000"/>
                  </a:schemeClr>
                </a:solidFill>
              </a:rPr>
            </a:br>
            <a:endParaRPr lang="fr-FR" b="1" dirty="0">
              <a:solidFill>
                <a:schemeClr val="tx2">
                  <a:lumMod val="75000"/>
                </a:schemeClr>
              </a:solidFill>
            </a:endParaRPr>
          </a:p>
        </p:txBody>
      </p:sp>
    </p:spTree>
    <p:extLst>
      <p:ext uri="{BB962C8B-B14F-4D97-AF65-F5344CB8AC3E}">
        <p14:creationId xmlns:p14="http://schemas.microsoft.com/office/powerpoint/2010/main" val="356095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 calcmode="lin" valueType="num">
                                      <p:cBhvr>
                                        <p:cTn id="52"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3"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4"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5" dur="1000"/>
                                        <p:tgtEl>
                                          <p:spTgt spid="3">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 calcmode="lin" valueType="num">
                                      <p:cBhvr>
                                        <p:cTn id="60"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1"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2"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3" dur="1000"/>
                                        <p:tgtEl>
                                          <p:spTgt spid="3">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 calcmode="lin" valueType="num">
                                      <p:cBhvr>
                                        <p:cTn id="68"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9"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0"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1" dur="1000"/>
                                        <p:tgtEl>
                                          <p:spTgt spid="3">
                                            <p:txEl>
                                              <p:pRg st="8" end="8"/>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3">
                                            <p:txEl>
                                              <p:pRg st="9" end="9"/>
                                            </p:txEl>
                                          </p:spTgt>
                                        </p:tgtEl>
                                        <p:attrNameLst>
                                          <p:attrName>style.visibility</p:attrName>
                                        </p:attrNameLst>
                                      </p:cBhvr>
                                      <p:to>
                                        <p:strVal val="visible"/>
                                      </p:to>
                                    </p:set>
                                    <p:anim calcmode="lin" valueType="num">
                                      <p:cBhvr>
                                        <p:cTn id="76"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7"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78"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79"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69836" y="1841970"/>
            <a:ext cx="4921134" cy="4387399"/>
          </a:xfrm>
        </p:spPr>
        <p:txBody>
          <a:bodyPr>
            <a:normAutofit fontScale="85000" lnSpcReduction="20000"/>
          </a:bodyPr>
          <a:lstStyle/>
          <a:p>
            <a:endParaRPr lang="fr-FR" dirty="0"/>
          </a:p>
          <a:p>
            <a:endParaRPr lang="fr-FR" dirty="0"/>
          </a:p>
          <a:p>
            <a:r>
              <a:rPr lang="fr-FR" dirty="0"/>
              <a:t>Complexe de Caïn (jalousie entre frère et/ou </a:t>
            </a:r>
            <a:r>
              <a:rPr lang="fr-FR" dirty="0" smtClean="0"/>
              <a:t>sœur) </a:t>
            </a:r>
            <a:endParaRPr lang="fr-FR" dirty="0"/>
          </a:p>
          <a:p>
            <a:r>
              <a:rPr lang="fr-FR" dirty="0"/>
              <a:t>Complexe </a:t>
            </a:r>
            <a:r>
              <a:rPr lang="fr-FR" dirty="0" smtClean="0"/>
              <a:t>d’Œdipe </a:t>
            </a:r>
            <a:r>
              <a:rPr lang="fr-FR" dirty="0"/>
              <a:t>(repousse le parent du même sexe et est attiré par l’autre) </a:t>
            </a:r>
          </a:p>
          <a:p>
            <a:r>
              <a:rPr lang="fr-FR" dirty="0"/>
              <a:t>Affirmation de soi, vers 3 ans il commence à dire « je » </a:t>
            </a:r>
          </a:p>
          <a:p>
            <a:r>
              <a:rPr lang="fr-FR" dirty="0"/>
              <a:t>Crise d’opposition des trois ans (période du non !) </a:t>
            </a:r>
          </a:p>
          <a:p>
            <a:r>
              <a:rPr lang="fr-FR" dirty="0"/>
              <a:t>Positionnement de l’individu et du caractère : « Veut pas ! Non ! » </a:t>
            </a:r>
          </a:p>
          <a:p>
            <a:r>
              <a:rPr lang="fr-FR" dirty="0"/>
              <a:t>Temps d’attention et de concentration très court </a:t>
            </a:r>
          </a:p>
          <a:p>
            <a:r>
              <a:rPr lang="fr-FR" dirty="0"/>
              <a:t>L’imaginaire est en plein développement </a:t>
            </a:r>
          </a:p>
          <a:p>
            <a:endParaRPr lang="fr-FR" dirty="0"/>
          </a:p>
        </p:txBody>
      </p:sp>
      <p:sp>
        <p:nvSpPr>
          <p:cNvPr id="2" name="Titre 1"/>
          <p:cNvSpPr>
            <a:spLocks noGrp="1"/>
          </p:cNvSpPr>
          <p:nvPr>
            <p:ph type="title"/>
          </p:nvPr>
        </p:nvSpPr>
        <p:spPr>
          <a:xfrm>
            <a:off x="239511" y="542960"/>
            <a:ext cx="10972800" cy="1252728"/>
          </a:xfrm>
        </p:spPr>
        <p:txBody>
          <a:bodyPr>
            <a:normAutofit fontScale="90000"/>
          </a:bodyPr>
          <a:lstStyle/>
          <a:p>
            <a:r>
              <a:rPr lang="fr-FR" b="1" dirty="0">
                <a:solidFill>
                  <a:schemeClr val="tx2">
                    <a:lumMod val="75000"/>
                  </a:schemeClr>
                </a:solidFill>
              </a:rPr>
              <a:t>Les enfants de 3 à 5 ans</a:t>
            </a:r>
            <a:br>
              <a:rPr lang="fr-FR" b="1" dirty="0">
                <a:solidFill>
                  <a:schemeClr val="tx2">
                    <a:lumMod val="75000"/>
                  </a:schemeClr>
                </a:solidFill>
              </a:rPr>
            </a:br>
            <a:r>
              <a:rPr lang="fr-FR" sz="2000" b="1" dirty="0">
                <a:solidFill>
                  <a:schemeClr val="tx2">
                    <a:lumMod val="75000"/>
                  </a:schemeClr>
                </a:solidFill>
              </a:rPr>
              <a:t>Caractéristiques Psychologiques et Intellectuelles</a:t>
            </a:r>
            <a:r>
              <a:rPr lang="fr-FR" dirty="0">
                <a:solidFill>
                  <a:schemeClr val="tx2">
                    <a:lumMod val="75000"/>
                  </a:schemeClr>
                </a:solidFill>
              </a:rPr>
              <a:t>	</a:t>
            </a:r>
            <a:br>
              <a:rPr lang="fr-FR" dirty="0">
                <a:solidFill>
                  <a:schemeClr val="tx2">
                    <a:lumMod val="75000"/>
                  </a:schemeClr>
                </a:solidFill>
              </a:rPr>
            </a:br>
            <a:endParaRPr lang="fr-FR" b="1" dirty="0">
              <a:solidFill>
                <a:schemeClr val="tx2">
                  <a:lumMod val="75000"/>
                </a:schemeClr>
              </a:solidFill>
            </a:endParaRPr>
          </a:p>
        </p:txBody>
      </p:sp>
      <p:sp>
        <p:nvSpPr>
          <p:cNvPr id="4" name="Espace réservé du contenu 2"/>
          <p:cNvSpPr txBox="1">
            <a:spLocks/>
          </p:cNvSpPr>
          <p:nvPr/>
        </p:nvSpPr>
        <p:spPr>
          <a:xfrm>
            <a:off x="6705600" y="2171700"/>
            <a:ext cx="4677339" cy="4498339"/>
          </a:xfrm>
          <a:prstGeom prst="rect">
            <a:avLst/>
          </a:prstGeom>
        </p:spPr>
        <p:txBody>
          <a:bodyPr vert="horz" lIns="91440" tIns="45720" rIns="91440" bIns="45720" rtlCol="0" anchor="ctr">
            <a:normAutofit fontScale="40000" lnSpcReduction="20000"/>
          </a:bodyPr>
          <a:lst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a:lstStyle>
          <a:p>
            <a:endParaRPr lang="fr-FR" dirty="0"/>
          </a:p>
          <a:p>
            <a:endParaRPr lang="fr-FR" dirty="0"/>
          </a:p>
          <a:p>
            <a:r>
              <a:rPr lang="fr-FR" sz="4200" dirty="0">
                <a:solidFill>
                  <a:schemeClr val="tx2">
                    <a:lumMod val="75000"/>
                  </a:schemeClr>
                </a:solidFill>
              </a:rPr>
              <a:t>Acquisition du langage </a:t>
            </a:r>
          </a:p>
          <a:p>
            <a:r>
              <a:rPr lang="fr-FR" sz="4200" dirty="0">
                <a:solidFill>
                  <a:schemeClr val="tx2">
                    <a:lumMod val="75000"/>
                  </a:schemeClr>
                </a:solidFill>
              </a:rPr>
              <a:t>Développement de la mémoire et de la curiosité </a:t>
            </a:r>
          </a:p>
          <a:p>
            <a:r>
              <a:rPr lang="fr-FR" sz="4200" dirty="0">
                <a:solidFill>
                  <a:schemeClr val="tx2">
                    <a:lumMod val="75000"/>
                  </a:schemeClr>
                </a:solidFill>
              </a:rPr>
              <a:t>Début du contrôle de soi </a:t>
            </a:r>
          </a:p>
          <a:p>
            <a:r>
              <a:rPr lang="fr-FR" sz="4200" dirty="0">
                <a:solidFill>
                  <a:schemeClr val="tx2">
                    <a:lumMod val="75000"/>
                  </a:schemeClr>
                </a:solidFill>
              </a:rPr>
              <a:t>A besoin de repères constants </a:t>
            </a:r>
          </a:p>
          <a:p>
            <a:r>
              <a:rPr lang="fr-FR" sz="4200" dirty="0">
                <a:solidFill>
                  <a:schemeClr val="tx2">
                    <a:lumMod val="75000"/>
                  </a:schemeClr>
                </a:solidFill>
              </a:rPr>
              <a:t>Grande curiosité </a:t>
            </a:r>
          </a:p>
          <a:p>
            <a:r>
              <a:rPr lang="fr-FR" sz="4200" dirty="0">
                <a:solidFill>
                  <a:schemeClr val="tx2">
                    <a:lumMod val="75000"/>
                  </a:schemeClr>
                </a:solidFill>
              </a:rPr>
              <a:t>Développement des sens </a:t>
            </a:r>
          </a:p>
          <a:p>
            <a:r>
              <a:rPr lang="fr-FR" sz="4200" dirty="0">
                <a:solidFill>
                  <a:schemeClr val="tx2">
                    <a:lumMod val="75000"/>
                  </a:schemeClr>
                </a:solidFill>
              </a:rPr>
              <a:t>Développement du langage et de la pensée </a:t>
            </a:r>
          </a:p>
          <a:p>
            <a:r>
              <a:rPr lang="fr-FR" sz="4200" dirty="0">
                <a:solidFill>
                  <a:schemeClr val="tx2">
                    <a:lumMod val="75000"/>
                  </a:schemeClr>
                </a:solidFill>
              </a:rPr>
              <a:t>Goût pour le merveilleux et le magique </a:t>
            </a:r>
            <a:r>
              <a:rPr lang="fr-FR" sz="4200" dirty="0"/>
              <a:t>	</a:t>
            </a:r>
          </a:p>
          <a:p>
            <a:endParaRPr lang="fr-FR" dirty="0"/>
          </a:p>
        </p:txBody>
      </p:sp>
    </p:spTree>
    <p:extLst>
      <p:ext uri="{BB962C8B-B14F-4D97-AF65-F5344CB8AC3E}">
        <p14:creationId xmlns:p14="http://schemas.microsoft.com/office/powerpoint/2010/main" val="275348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p:cTn id="20"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p:cTn id="44"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 calcmode="lin" valueType="num">
                                      <p:cBhvr>
                                        <p:cTn id="52"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3"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4"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5" dur="1000"/>
                                        <p:tgtEl>
                                          <p:spTgt spid="3">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p:cTn id="60"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1"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2"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3" dur="1000"/>
                                        <p:tgtEl>
                                          <p:spTgt spid="3">
                                            <p:txEl>
                                              <p:pRg st="8" end="8"/>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1000" fill="hold"/>
                                        <p:tgtEl>
                                          <p:spTgt spid="4"/>
                                        </p:tgtEl>
                                        <p:attrNameLst>
                                          <p:attrName>ppt_w</p:attrName>
                                        </p:attrNameLst>
                                      </p:cBhvr>
                                      <p:tavLst>
                                        <p:tav tm="0">
                                          <p:val>
                                            <p:fltVal val="0"/>
                                          </p:val>
                                        </p:tav>
                                        <p:tav tm="100000">
                                          <p:val>
                                            <p:strVal val="#ppt_w"/>
                                          </p:val>
                                        </p:tav>
                                      </p:tavLst>
                                    </p:anim>
                                    <p:anim calcmode="lin" valueType="num">
                                      <p:cBhvr>
                                        <p:cTn id="69" dur="1000" fill="hold"/>
                                        <p:tgtEl>
                                          <p:spTgt spid="4"/>
                                        </p:tgtEl>
                                        <p:attrNameLst>
                                          <p:attrName>ppt_h</p:attrName>
                                        </p:attrNameLst>
                                      </p:cBhvr>
                                      <p:tavLst>
                                        <p:tav tm="0">
                                          <p:val>
                                            <p:fltVal val="0"/>
                                          </p:val>
                                        </p:tav>
                                        <p:tav tm="100000">
                                          <p:val>
                                            <p:strVal val="#ppt_h"/>
                                          </p:val>
                                        </p:tav>
                                      </p:tavLst>
                                    </p:anim>
                                    <p:anim calcmode="lin" valueType="num">
                                      <p:cBhvr>
                                        <p:cTn id="70" dur="1000" fill="hold"/>
                                        <p:tgtEl>
                                          <p:spTgt spid="4"/>
                                        </p:tgtEl>
                                        <p:attrNameLst>
                                          <p:attrName>style.rotation</p:attrName>
                                        </p:attrNameLst>
                                      </p:cBhvr>
                                      <p:tavLst>
                                        <p:tav tm="0">
                                          <p:val>
                                            <p:fltVal val="90"/>
                                          </p:val>
                                        </p:tav>
                                        <p:tav tm="100000">
                                          <p:val>
                                            <p:fltVal val="0"/>
                                          </p:val>
                                        </p:tav>
                                      </p:tavLst>
                                    </p:anim>
                                    <p:animEffect transition="in" filter="fade">
                                      <p:cBhvr>
                                        <p:cTn id="71" dur="1000"/>
                                        <p:tgtEl>
                                          <p:spTgt spid="4"/>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4">
                                            <p:txEl>
                                              <p:pRg st="2" end="2"/>
                                            </p:txEl>
                                          </p:spTgt>
                                        </p:tgtEl>
                                        <p:attrNameLst>
                                          <p:attrName>style.visibility</p:attrName>
                                        </p:attrNameLst>
                                      </p:cBhvr>
                                      <p:to>
                                        <p:strVal val="visible"/>
                                      </p:to>
                                    </p:set>
                                    <p:anim calcmode="lin" valueType="num">
                                      <p:cBhvr>
                                        <p:cTn id="76"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77"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78"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79" dur="1000"/>
                                        <p:tgtEl>
                                          <p:spTgt spid="4">
                                            <p:txEl>
                                              <p:pRg st="2" end="2"/>
                                            </p:txEl>
                                          </p:spTgt>
                                        </p:tgtEl>
                                      </p:cBhvr>
                                    </p:animEffect>
                                  </p:childTnLst>
                                </p:cTn>
                              </p:par>
                              <p:par>
                                <p:cTn id="80" presetID="31" presetClass="entr" presetSubtype="0" fill="hold" nodeType="withEffect">
                                  <p:stCondLst>
                                    <p:cond delay="0"/>
                                  </p:stCondLst>
                                  <p:childTnLst>
                                    <p:set>
                                      <p:cBhvr>
                                        <p:cTn id="81" dur="1" fill="hold">
                                          <p:stCondLst>
                                            <p:cond delay="0"/>
                                          </p:stCondLst>
                                        </p:cTn>
                                        <p:tgtEl>
                                          <p:spTgt spid="4">
                                            <p:txEl>
                                              <p:pRg st="3" end="3"/>
                                            </p:txEl>
                                          </p:spTgt>
                                        </p:tgtEl>
                                        <p:attrNameLst>
                                          <p:attrName>style.visibility</p:attrName>
                                        </p:attrNameLst>
                                      </p:cBhvr>
                                      <p:to>
                                        <p:strVal val="visible"/>
                                      </p:to>
                                    </p:set>
                                    <p:anim calcmode="lin" valueType="num">
                                      <p:cBhvr>
                                        <p:cTn id="82"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83"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84"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85" dur="1000"/>
                                        <p:tgtEl>
                                          <p:spTgt spid="4">
                                            <p:txEl>
                                              <p:pRg st="3" end="3"/>
                                            </p:txEl>
                                          </p:spTgt>
                                        </p:tgtEl>
                                      </p:cBhvr>
                                    </p:animEffect>
                                  </p:childTnLst>
                                </p:cTn>
                              </p:par>
                              <p:par>
                                <p:cTn id="86" presetID="31" presetClass="entr" presetSubtype="0" fill="hold" nodeType="withEffect">
                                  <p:stCondLst>
                                    <p:cond delay="0"/>
                                  </p:stCondLst>
                                  <p:childTnLst>
                                    <p:set>
                                      <p:cBhvr>
                                        <p:cTn id="87" dur="1" fill="hold">
                                          <p:stCondLst>
                                            <p:cond delay="0"/>
                                          </p:stCondLst>
                                        </p:cTn>
                                        <p:tgtEl>
                                          <p:spTgt spid="4">
                                            <p:txEl>
                                              <p:pRg st="4" end="4"/>
                                            </p:txEl>
                                          </p:spTgt>
                                        </p:tgtEl>
                                        <p:attrNameLst>
                                          <p:attrName>style.visibility</p:attrName>
                                        </p:attrNameLst>
                                      </p:cBhvr>
                                      <p:to>
                                        <p:strVal val="visible"/>
                                      </p:to>
                                    </p:set>
                                    <p:anim calcmode="lin" valueType="num">
                                      <p:cBhvr>
                                        <p:cTn id="88"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89"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90"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91" dur="1000"/>
                                        <p:tgtEl>
                                          <p:spTgt spid="4">
                                            <p:txEl>
                                              <p:pRg st="4" end="4"/>
                                            </p:txEl>
                                          </p:spTgt>
                                        </p:tgtEl>
                                      </p:cBhvr>
                                    </p:animEffect>
                                  </p:childTnLst>
                                </p:cTn>
                              </p:par>
                              <p:par>
                                <p:cTn id="92" presetID="31" presetClass="entr" presetSubtype="0" fill="hold" nodeType="withEffect">
                                  <p:stCondLst>
                                    <p:cond delay="0"/>
                                  </p:stCondLst>
                                  <p:childTnLst>
                                    <p:set>
                                      <p:cBhvr>
                                        <p:cTn id="93" dur="1" fill="hold">
                                          <p:stCondLst>
                                            <p:cond delay="0"/>
                                          </p:stCondLst>
                                        </p:cTn>
                                        <p:tgtEl>
                                          <p:spTgt spid="4">
                                            <p:txEl>
                                              <p:pRg st="5" end="5"/>
                                            </p:txEl>
                                          </p:spTgt>
                                        </p:tgtEl>
                                        <p:attrNameLst>
                                          <p:attrName>style.visibility</p:attrName>
                                        </p:attrNameLst>
                                      </p:cBhvr>
                                      <p:to>
                                        <p:strVal val="visible"/>
                                      </p:to>
                                    </p:set>
                                    <p:anim calcmode="lin" valueType="num">
                                      <p:cBhvr>
                                        <p:cTn id="94"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95"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96"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97" dur="1000"/>
                                        <p:tgtEl>
                                          <p:spTgt spid="4">
                                            <p:txEl>
                                              <p:pRg st="5" end="5"/>
                                            </p:txEl>
                                          </p:spTgt>
                                        </p:tgtEl>
                                      </p:cBhvr>
                                    </p:animEffect>
                                  </p:childTnLst>
                                </p:cTn>
                              </p:par>
                              <p:par>
                                <p:cTn id="98" presetID="31" presetClass="entr" presetSubtype="0" fill="hold" nodeType="withEffect">
                                  <p:stCondLst>
                                    <p:cond delay="0"/>
                                  </p:stCondLst>
                                  <p:childTnLst>
                                    <p:set>
                                      <p:cBhvr>
                                        <p:cTn id="99" dur="1" fill="hold">
                                          <p:stCondLst>
                                            <p:cond delay="0"/>
                                          </p:stCondLst>
                                        </p:cTn>
                                        <p:tgtEl>
                                          <p:spTgt spid="4">
                                            <p:txEl>
                                              <p:pRg st="6" end="6"/>
                                            </p:txEl>
                                          </p:spTgt>
                                        </p:tgtEl>
                                        <p:attrNameLst>
                                          <p:attrName>style.visibility</p:attrName>
                                        </p:attrNameLst>
                                      </p:cBhvr>
                                      <p:to>
                                        <p:strVal val="visible"/>
                                      </p:to>
                                    </p:set>
                                    <p:anim calcmode="lin" valueType="num">
                                      <p:cBhvr>
                                        <p:cTn id="100"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101"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102"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103" dur="1000"/>
                                        <p:tgtEl>
                                          <p:spTgt spid="4">
                                            <p:txEl>
                                              <p:pRg st="6" end="6"/>
                                            </p:txEl>
                                          </p:spTgt>
                                        </p:tgtEl>
                                      </p:cBhvr>
                                    </p:animEffect>
                                  </p:childTnLst>
                                </p:cTn>
                              </p:par>
                              <p:par>
                                <p:cTn id="104" presetID="31" presetClass="entr" presetSubtype="0" fill="hold" nodeType="withEffect">
                                  <p:stCondLst>
                                    <p:cond delay="0"/>
                                  </p:stCondLst>
                                  <p:childTnLst>
                                    <p:set>
                                      <p:cBhvr>
                                        <p:cTn id="105" dur="1" fill="hold">
                                          <p:stCondLst>
                                            <p:cond delay="0"/>
                                          </p:stCondLst>
                                        </p:cTn>
                                        <p:tgtEl>
                                          <p:spTgt spid="4">
                                            <p:txEl>
                                              <p:pRg st="7" end="7"/>
                                            </p:txEl>
                                          </p:spTgt>
                                        </p:tgtEl>
                                        <p:attrNameLst>
                                          <p:attrName>style.visibility</p:attrName>
                                        </p:attrNameLst>
                                      </p:cBhvr>
                                      <p:to>
                                        <p:strVal val="visible"/>
                                      </p:to>
                                    </p:set>
                                    <p:anim calcmode="lin" valueType="num">
                                      <p:cBhvr>
                                        <p:cTn id="106"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107"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108"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109" dur="1000"/>
                                        <p:tgtEl>
                                          <p:spTgt spid="4">
                                            <p:txEl>
                                              <p:pRg st="7" end="7"/>
                                            </p:txEl>
                                          </p:spTgt>
                                        </p:tgtEl>
                                      </p:cBhvr>
                                    </p:animEffect>
                                  </p:childTnLst>
                                </p:cTn>
                              </p:par>
                              <p:par>
                                <p:cTn id="110" presetID="31" presetClass="entr" presetSubtype="0" fill="hold" nodeType="withEffect">
                                  <p:stCondLst>
                                    <p:cond delay="0"/>
                                  </p:stCondLst>
                                  <p:childTnLst>
                                    <p:set>
                                      <p:cBhvr>
                                        <p:cTn id="111" dur="1" fill="hold">
                                          <p:stCondLst>
                                            <p:cond delay="0"/>
                                          </p:stCondLst>
                                        </p:cTn>
                                        <p:tgtEl>
                                          <p:spTgt spid="4">
                                            <p:txEl>
                                              <p:pRg st="8" end="8"/>
                                            </p:txEl>
                                          </p:spTgt>
                                        </p:tgtEl>
                                        <p:attrNameLst>
                                          <p:attrName>style.visibility</p:attrName>
                                        </p:attrNameLst>
                                      </p:cBhvr>
                                      <p:to>
                                        <p:strVal val="visible"/>
                                      </p:to>
                                    </p:set>
                                    <p:anim calcmode="lin" valueType="num">
                                      <p:cBhvr>
                                        <p:cTn id="112"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113"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114"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115" dur="1000"/>
                                        <p:tgtEl>
                                          <p:spTgt spid="4">
                                            <p:txEl>
                                              <p:pRg st="8" end="8"/>
                                            </p:txEl>
                                          </p:spTgt>
                                        </p:tgtEl>
                                      </p:cBhvr>
                                    </p:animEffect>
                                  </p:childTnLst>
                                </p:cTn>
                              </p:par>
                              <p:par>
                                <p:cTn id="116" presetID="31" presetClass="entr" presetSubtype="0" fill="hold" nodeType="withEffect">
                                  <p:stCondLst>
                                    <p:cond delay="0"/>
                                  </p:stCondLst>
                                  <p:childTnLst>
                                    <p:set>
                                      <p:cBhvr>
                                        <p:cTn id="117" dur="1" fill="hold">
                                          <p:stCondLst>
                                            <p:cond delay="0"/>
                                          </p:stCondLst>
                                        </p:cTn>
                                        <p:tgtEl>
                                          <p:spTgt spid="4">
                                            <p:txEl>
                                              <p:pRg st="9" end="9"/>
                                            </p:txEl>
                                          </p:spTgt>
                                        </p:tgtEl>
                                        <p:attrNameLst>
                                          <p:attrName>style.visibility</p:attrName>
                                        </p:attrNameLst>
                                      </p:cBhvr>
                                      <p:to>
                                        <p:strVal val="visible"/>
                                      </p:to>
                                    </p:set>
                                    <p:anim calcmode="lin" valueType="num">
                                      <p:cBhvr>
                                        <p:cTn id="118" dur="1000" fill="hold"/>
                                        <p:tgtEl>
                                          <p:spTgt spid="4">
                                            <p:txEl>
                                              <p:pRg st="9" end="9"/>
                                            </p:txEl>
                                          </p:spTgt>
                                        </p:tgtEl>
                                        <p:attrNameLst>
                                          <p:attrName>ppt_w</p:attrName>
                                        </p:attrNameLst>
                                      </p:cBhvr>
                                      <p:tavLst>
                                        <p:tav tm="0">
                                          <p:val>
                                            <p:fltVal val="0"/>
                                          </p:val>
                                        </p:tav>
                                        <p:tav tm="100000">
                                          <p:val>
                                            <p:strVal val="#ppt_w"/>
                                          </p:val>
                                        </p:tav>
                                      </p:tavLst>
                                    </p:anim>
                                    <p:anim calcmode="lin" valueType="num">
                                      <p:cBhvr>
                                        <p:cTn id="119" dur="1000" fill="hold"/>
                                        <p:tgtEl>
                                          <p:spTgt spid="4">
                                            <p:txEl>
                                              <p:pRg st="9" end="9"/>
                                            </p:txEl>
                                          </p:spTgt>
                                        </p:tgtEl>
                                        <p:attrNameLst>
                                          <p:attrName>ppt_h</p:attrName>
                                        </p:attrNameLst>
                                      </p:cBhvr>
                                      <p:tavLst>
                                        <p:tav tm="0">
                                          <p:val>
                                            <p:fltVal val="0"/>
                                          </p:val>
                                        </p:tav>
                                        <p:tav tm="100000">
                                          <p:val>
                                            <p:strVal val="#ppt_h"/>
                                          </p:val>
                                        </p:tav>
                                      </p:tavLst>
                                    </p:anim>
                                    <p:anim calcmode="lin" valueType="num">
                                      <p:cBhvr>
                                        <p:cTn id="120" dur="1000" fill="hold"/>
                                        <p:tgtEl>
                                          <p:spTgt spid="4">
                                            <p:txEl>
                                              <p:pRg st="9" end="9"/>
                                            </p:txEl>
                                          </p:spTgt>
                                        </p:tgtEl>
                                        <p:attrNameLst>
                                          <p:attrName>style.rotation</p:attrName>
                                        </p:attrNameLst>
                                      </p:cBhvr>
                                      <p:tavLst>
                                        <p:tav tm="0">
                                          <p:val>
                                            <p:fltVal val="90"/>
                                          </p:val>
                                        </p:tav>
                                        <p:tav tm="100000">
                                          <p:val>
                                            <p:fltVal val="0"/>
                                          </p:val>
                                        </p:tav>
                                      </p:tavLst>
                                    </p:anim>
                                    <p:animEffect transition="in" filter="fade">
                                      <p:cBhvr>
                                        <p:cTn id="121" dur="1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20000"/>
          </a:bodyPr>
          <a:lstStyle/>
          <a:p>
            <a:endParaRPr lang="fr-FR" dirty="0"/>
          </a:p>
          <a:p>
            <a:endParaRPr lang="fr-FR" dirty="0"/>
          </a:p>
          <a:p>
            <a:r>
              <a:rPr lang="fr-FR" dirty="0"/>
              <a:t>Problème de séparation avec la mère / le père </a:t>
            </a:r>
          </a:p>
          <a:p>
            <a:r>
              <a:rPr lang="fr-FR" dirty="0"/>
              <a:t>Très sensible à l’avis de l’adulte : besoin de justice équitable </a:t>
            </a:r>
          </a:p>
          <a:p>
            <a:r>
              <a:rPr lang="fr-FR" dirty="0"/>
              <a:t> Peur du noir </a:t>
            </a:r>
          </a:p>
          <a:p>
            <a:r>
              <a:rPr lang="fr-FR" dirty="0"/>
              <a:t>Importance du doudou : attache aux repères familiaux </a:t>
            </a:r>
          </a:p>
          <a:p>
            <a:r>
              <a:rPr lang="fr-FR" dirty="0"/>
              <a:t>Besoin de sécurité, de tendresse </a:t>
            </a:r>
          </a:p>
          <a:p>
            <a:r>
              <a:rPr lang="fr-FR" dirty="0"/>
              <a:t>Très influençable </a:t>
            </a:r>
          </a:p>
          <a:p>
            <a:r>
              <a:rPr lang="fr-FR" dirty="0"/>
              <a:t>Importance de l’explication de chaque acte : sinon ne comprend pas son erreur </a:t>
            </a:r>
          </a:p>
          <a:p>
            <a:r>
              <a:rPr lang="fr-FR" dirty="0"/>
              <a:t>Ont des sentiments purs envers les enfants et les adultes : sans arrières pensées </a:t>
            </a:r>
          </a:p>
          <a:p>
            <a:pPr marL="6160" indent="0">
              <a:buNone/>
            </a:pPr>
            <a:endParaRPr lang="fr-FR" dirty="0"/>
          </a:p>
          <a:p>
            <a:endParaRPr lang="fr-FR" dirty="0"/>
          </a:p>
        </p:txBody>
      </p:sp>
      <p:sp>
        <p:nvSpPr>
          <p:cNvPr id="2" name="Titre 1"/>
          <p:cNvSpPr>
            <a:spLocks noGrp="1"/>
          </p:cNvSpPr>
          <p:nvPr>
            <p:ph type="title"/>
          </p:nvPr>
        </p:nvSpPr>
        <p:spPr>
          <a:xfrm>
            <a:off x="127000" y="516128"/>
            <a:ext cx="10972800" cy="1252728"/>
          </a:xfrm>
        </p:spPr>
        <p:txBody>
          <a:bodyPr>
            <a:normAutofit fontScale="90000"/>
          </a:bodyPr>
          <a:lstStyle/>
          <a:p>
            <a:r>
              <a:rPr lang="fr-FR" b="1" dirty="0">
                <a:solidFill>
                  <a:schemeClr val="tx2">
                    <a:lumMod val="75000"/>
                  </a:schemeClr>
                </a:solidFill>
              </a:rPr>
              <a:t>Les enfants de 3 à 5 ans</a:t>
            </a:r>
            <a:br>
              <a:rPr lang="fr-FR" b="1" dirty="0">
                <a:solidFill>
                  <a:schemeClr val="tx2">
                    <a:lumMod val="75000"/>
                  </a:schemeClr>
                </a:solidFill>
              </a:rPr>
            </a:br>
            <a:r>
              <a:rPr lang="fr-FR" sz="2000" b="1" dirty="0">
                <a:solidFill>
                  <a:schemeClr val="tx2">
                    <a:lumMod val="75000"/>
                  </a:schemeClr>
                </a:solidFill>
              </a:rPr>
              <a:t>Caractéristiques affectives</a:t>
            </a:r>
            <a:r>
              <a:rPr lang="fr-FR" dirty="0">
                <a:solidFill>
                  <a:schemeClr val="tx2">
                    <a:lumMod val="75000"/>
                  </a:schemeClr>
                </a:solidFill>
              </a:rPr>
              <a:t>	</a:t>
            </a:r>
            <a:r>
              <a:rPr lang="fr-FR" dirty="0"/>
              <a:t/>
            </a:r>
            <a:br>
              <a:rPr lang="fr-FR" dirty="0"/>
            </a:br>
            <a:endParaRPr lang="fr-FR" b="1" dirty="0">
              <a:solidFill>
                <a:schemeClr val="accent5">
                  <a:lumMod val="40000"/>
                  <a:lumOff val="60000"/>
                </a:schemeClr>
              </a:solidFill>
            </a:endParaRPr>
          </a:p>
        </p:txBody>
      </p:sp>
    </p:spTree>
    <p:extLst>
      <p:ext uri="{BB962C8B-B14F-4D97-AF65-F5344CB8AC3E}">
        <p14:creationId xmlns:p14="http://schemas.microsoft.com/office/powerpoint/2010/main" val="95767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p:cTn id="20"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p:cTn id="44"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 calcmode="lin" valueType="num">
                                      <p:cBhvr>
                                        <p:cTn id="52"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3"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4"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5" dur="1000"/>
                                        <p:tgtEl>
                                          <p:spTgt spid="3">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p:cTn id="60"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1"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2"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3" dur="1000"/>
                                        <p:tgtEl>
                                          <p:spTgt spid="3">
                                            <p:txEl>
                                              <p:pRg st="8" end="8"/>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 calcmode="lin" valueType="num">
                                      <p:cBhvr>
                                        <p:cTn id="68"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9"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70"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71"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20240" y="1885285"/>
            <a:ext cx="8649899" cy="4164659"/>
          </a:xfrm>
        </p:spPr>
        <p:txBody>
          <a:bodyPr>
            <a:normAutofit fontScale="55000" lnSpcReduction="20000"/>
          </a:bodyPr>
          <a:lstStyle/>
          <a:p>
            <a:endParaRPr lang="fr-FR" dirty="0"/>
          </a:p>
          <a:p>
            <a:endParaRPr lang="fr-FR" dirty="0"/>
          </a:p>
          <a:p>
            <a:endParaRPr lang="fr-FR" dirty="0"/>
          </a:p>
          <a:p>
            <a:r>
              <a:rPr lang="fr-FR" sz="4000" dirty="0"/>
              <a:t>Séparation de la cellule familiale </a:t>
            </a:r>
          </a:p>
          <a:p>
            <a:r>
              <a:rPr lang="fr-FR" sz="4000" dirty="0"/>
              <a:t> Découvre de nouveaux environnements et repères </a:t>
            </a:r>
          </a:p>
          <a:p>
            <a:r>
              <a:rPr lang="fr-FR" sz="4000" dirty="0"/>
              <a:t> Début de la vie en collectivité </a:t>
            </a:r>
          </a:p>
          <a:p>
            <a:r>
              <a:rPr lang="fr-FR" sz="4000" dirty="0"/>
              <a:t> Début du langage </a:t>
            </a:r>
          </a:p>
          <a:p>
            <a:r>
              <a:rPr lang="fr-FR" sz="4000" dirty="0"/>
              <a:t> Apprentissage de l’autonomie </a:t>
            </a:r>
          </a:p>
          <a:p>
            <a:r>
              <a:rPr lang="fr-FR" sz="4000" dirty="0"/>
              <a:t> Aime à être responsabilisé et à aider les adultes </a:t>
            </a:r>
          </a:p>
          <a:p>
            <a:r>
              <a:rPr lang="fr-FR" sz="4000" dirty="0"/>
              <a:t>Copie le comportement familial quand il est dans une collectivité </a:t>
            </a:r>
          </a:p>
          <a:p>
            <a:r>
              <a:rPr lang="fr-FR" sz="4000" dirty="0"/>
              <a:t>Prend conscience de la différence des sexes </a:t>
            </a:r>
          </a:p>
          <a:p>
            <a:r>
              <a:rPr lang="fr-FR" sz="4000" dirty="0"/>
              <a:t>Sociable mais préfère jouer seul ou avec les enfants du même sexe que lui 	</a:t>
            </a:r>
          </a:p>
          <a:p>
            <a:pPr marL="6160" indent="0">
              <a:buNone/>
            </a:pPr>
            <a:endParaRPr lang="fr-FR" dirty="0"/>
          </a:p>
          <a:p>
            <a:endParaRPr lang="fr-FR" dirty="0"/>
          </a:p>
        </p:txBody>
      </p:sp>
      <p:sp>
        <p:nvSpPr>
          <p:cNvPr id="2" name="Titre 1"/>
          <p:cNvSpPr>
            <a:spLocks noGrp="1"/>
          </p:cNvSpPr>
          <p:nvPr>
            <p:ph type="title"/>
          </p:nvPr>
        </p:nvSpPr>
        <p:spPr>
          <a:xfrm>
            <a:off x="-254000" y="541528"/>
            <a:ext cx="10972800" cy="1252728"/>
          </a:xfrm>
        </p:spPr>
        <p:txBody>
          <a:bodyPr>
            <a:normAutofit fontScale="90000"/>
          </a:bodyPr>
          <a:lstStyle/>
          <a:p>
            <a:r>
              <a:rPr lang="fr-FR" b="1" dirty="0">
                <a:solidFill>
                  <a:schemeClr val="tx2">
                    <a:lumMod val="75000"/>
                  </a:schemeClr>
                </a:solidFill>
              </a:rPr>
              <a:t>Les enfants de 3 à 5 ans</a:t>
            </a:r>
            <a:br>
              <a:rPr lang="fr-FR" b="1" dirty="0">
                <a:solidFill>
                  <a:schemeClr val="tx2">
                    <a:lumMod val="75000"/>
                  </a:schemeClr>
                </a:solidFill>
              </a:rPr>
            </a:br>
            <a:r>
              <a:rPr lang="fr-FR" sz="2000" b="1" dirty="0">
                <a:solidFill>
                  <a:schemeClr val="tx2">
                    <a:lumMod val="75000"/>
                  </a:schemeClr>
                </a:solidFill>
              </a:rPr>
              <a:t>Caractéristiques sociologiques</a:t>
            </a:r>
            <a:r>
              <a:rPr lang="fr-FR" dirty="0">
                <a:solidFill>
                  <a:schemeClr val="tx2">
                    <a:lumMod val="75000"/>
                  </a:schemeClr>
                </a:solidFill>
              </a:rPr>
              <a:t>	</a:t>
            </a:r>
            <a:br>
              <a:rPr lang="fr-FR" dirty="0">
                <a:solidFill>
                  <a:schemeClr val="tx2">
                    <a:lumMod val="75000"/>
                  </a:schemeClr>
                </a:solidFill>
              </a:rPr>
            </a:br>
            <a:endParaRPr lang="fr-FR" b="1" dirty="0">
              <a:solidFill>
                <a:schemeClr val="tx2">
                  <a:lumMod val="75000"/>
                </a:schemeClr>
              </a:solidFill>
            </a:endParaRPr>
          </a:p>
        </p:txBody>
      </p:sp>
    </p:spTree>
    <p:extLst>
      <p:ext uri="{BB962C8B-B14F-4D97-AF65-F5344CB8AC3E}">
        <p14:creationId xmlns:p14="http://schemas.microsoft.com/office/powerpoint/2010/main" val="316972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p:cTn id="44"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p:cTn id="52"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3"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4"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5" dur="1000"/>
                                        <p:tgtEl>
                                          <p:spTgt spid="3">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 calcmode="lin" valueType="num">
                                      <p:cBhvr>
                                        <p:cTn id="60"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1"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62"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63" dur="1000"/>
                                        <p:tgtEl>
                                          <p:spTgt spid="3">
                                            <p:txEl>
                                              <p:pRg st="9" end="9"/>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3">
                                            <p:txEl>
                                              <p:pRg st="10" end="10"/>
                                            </p:txEl>
                                          </p:spTgt>
                                        </p:tgtEl>
                                        <p:attrNameLst>
                                          <p:attrName>style.visibility</p:attrName>
                                        </p:attrNameLst>
                                      </p:cBhvr>
                                      <p:to>
                                        <p:strVal val="visible"/>
                                      </p:to>
                                    </p:set>
                                    <p:anim calcmode="lin" valueType="num">
                                      <p:cBhvr>
                                        <p:cTn id="68"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9"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70"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71" dur="1000"/>
                                        <p:tgtEl>
                                          <p:spTgt spid="3">
                                            <p:txEl>
                                              <p:pRg st="10" end="1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3">
                                            <p:txEl>
                                              <p:pRg st="11" end="11"/>
                                            </p:txEl>
                                          </p:spTgt>
                                        </p:tgtEl>
                                        <p:attrNameLst>
                                          <p:attrName>style.visibility</p:attrName>
                                        </p:attrNameLst>
                                      </p:cBhvr>
                                      <p:to>
                                        <p:strVal val="visible"/>
                                      </p:to>
                                    </p:set>
                                    <p:anim calcmode="lin" valueType="num">
                                      <p:cBhvr>
                                        <p:cTn id="76"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77"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78"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79"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20240" y="1885285"/>
            <a:ext cx="8649899" cy="4164659"/>
          </a:xfrm>
        </p:spPr>
        <p:txBody>
          <a:bodyPr>
            <a:normAutofit fontScale="92500" lnSpcReduction="10000"/>
          </a:bodyPr>
          <a:lstStyle/>
          <a:p>
            <a:endParaRPr lang="fr-FR" dirty="0"/>
          </a:p>
          <a:p>
            <a:endParaRPr lang="fr-FR" dirty="0"/>
          </a:p>
          <a:p>
            <a:endParaRPr lang="fr-FR" dirty="0"/>
          </a:p>
          <a:p>
            <a:endParaRPr lang="fr-FR" dirty="0"/>
          </a:p>
          <a:p>
            <a:r>
              <a:rPr lang="fr-FR" dirty="0"/>
              <a:t>Très actif, bouge beaucoup peut pas rester longtemps assis. </a:t>
            </a:r>
          </a:p>
          <a:p>
            <a:r>
              <a:rPr lang="fr-FR" dirty="0"/>
              <a:t>Besoin de se dépenser, mais se fatigue aussi facilement (endurance limitée) </a:t>
            </a:r>
          </a:p>
          <a:p>
            <a:r>
              <a:rPr lang="fr-FR" dirty="0"/>
              <a:t>Aime le sport, la compétition, les défis </a:t>
            </a:r>
          </a:p>
          <a:p>
            <a:r>
              <a:rPr lang="fr-FR" dirty="0"/>
              <a:t>Apprentissage du respect des autres et du respect de soi </a:t>
            </a:r>
          </a:p>
          <a:p>
            <a:r>
              <a:rPr lang="fr-FR" dirty="0"/>
              <a:t>Fort désir d’autonomie. </a:t>
            </a:r>
          </a:p>
          <a:p>
            <a:r>
              <a:rPr lang="fr-FR" dirty="0"/>
              <a:t>Est encore maladroit </a:t>
            </a:r>
          </a:p>
          <a:p>
            <a:endParaRPr lang="fr-FR" dirty="0"/>
          </a:p>
          <a:p>
            <a:endParaRPr lang="fr-FR" sz="4000" dirty="0"/>
          </a:p>
          <a:p>
            <a:pPr marL="6160" indent="0">
              <a:buNone/>
            </a:pPr>
            <a:endParaRPr lang="fr-FR" dirty="0"/>
          </a:p>
          <a:p>
            <a:endParaRPr lang="fr-FR" dirty="0"/>
          </a:p>
        </p:txBody>
      </p:sp>
      <p:sp>
        <p:nvSpPr>
          <p:cNvPr id="2" name="Titre 1"/>
          <p:cNvSpPr>
            <a:spLocks noGrp="1"/>
          </p:cNvSpPr>
          <p:nvPr>
            <p:ph type="title"/>
          </p:nvPr>
        </p:nvSpPr>
        <p:spPr>
          <a:xfrm>
            <a:off x="165100" y="452628"/>
            <a:ext cx="10972800" cy="1252728"/>
          </a:xfrm>
        </p:spPr>
        <p:txBody>
          <a:bodyPr>
            <a:normAutofit fontScale="90000"/>
          </a:bodyPr>
          <a:lstStyle/>
          <a:p>
            <a:r>
              <a:rPr lang="fr-FR" b="1" dirty="0">
                <a:solidFill>
                  <a:schemeClr val="tx2">
                    <a:lumMod val="75000"/>
                  </a:schemeClr>
                </a:solidFill>
              </a:rPr>
              <a:t>Les enfants de 6 à 11 ans</a:t>
            </a:r>
            <a:br>
              <a:rPr lang="fr-FR" b="1" dirty="0">
                <a:solidFill>
                  <a:schemeClr val="tx2">
                    <a:lumMod val="75000"/>
                  </a:schemeClr>
                </a:solidFill>
              </a:rPr>
            </a:br>
            <a:r>
              <a:rPr lang="fr-FR" sz="2000" b="1" dirty="0">
                <a:solidFill>
                  <a:schemeClr val="tx2">
                    <a:lumMod val="75000"/>
                  </a:schemeClr>
                </a:solidFill>
              </a:rPr>
              <a:t>Caractéristiques physiques et psychomotrices</a:t>
            </a:r>
            <a:r>
              <a:rPr lang="fr-FR" dirty="0">
                <a:solidFill>
                  <a:schemeClr val="tx2">
                    <a:lumMod val="75000"/>
                  </a:schemeClr>
                </a:solidFill>
              </a:rPr>
              <a:t>	</a:t>
            </a:r>
            <a:br>
              <a:rPr lang="fr-FR" dirty="0">
                <a:solidFill>
                  <a:schemeClr val="tx2">
                    <a:lumMod val="75000"/>
                  </a:schemeClr>
                </a:solidFill>
              </a:rPr>
            </a:br>
            <a:endParaRPr lang="fr-FR" b="1" dirty="0">
              <a:solidFill>
                <a:schemeClr val="tx2">
                  <a:lumMod val="75000"/>
                </a:schemeClr>
              </a:solidFill>
            </a:endParaRPr>
          </a:p>
        </p:txBody>
      </p:sp>
    </p:spTree>
    <p:extLst>
      <p:ext uri="{BB962C8B-B14F-4D97-AF65-F5344CB8AC3E}">
        <p14:creationId xmlns:p14="http://schemas.microsoft.com/office/powerpoint/2010/main" val="131908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p:cTn id="20"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p:cTn id="36"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p:cTn id="44"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p:cTn id="52"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3"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54"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55"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87400" y="2222500"/>
            <a:ext cx="4832005" cy="3827444"/>
          </a:xfrm>
        </p:spPr>
        <p:txBody>
          <a:bodyPr>
            <a:noAutofit/>
          </a:bodyPr>
          <a:lstStyle/>
          <a:p>
            <a:r>
              <a:rPr lang="fr-FR" sz="2000" dirty="0"/>
              <a:t>Avide de connaissances. </a:t>
            </a:r>
          </a:p>
          <a:p>
            <a:r>
              <a:rPr lang="fr-FR" sz="2000" dirty="0"/>
              <a:t>Grande capacité de mémorisation </a:t>
            </a:r>
          </a:p>
          <a:p>
            <a:r>
              <a:rPr lang="fr-FR" sz="2000" dirty="0"/>
              <a:t> Développe son expression verbale </a:t>
            </a:r>
          </a:p>
          <a:p>
            <a:r>
              <a:rPr lang="fr-FR" sz="2000" dirty="0"/>
              <a:t>Observe beaucoup et veut imiter l’adulte </a:t>
            </a:r>
          </a:p>
          <a:p>
            <a:r>
              <a:rPr lang="fr-FR" sz="2000" dirty="0"/>
              <a:t>Accepte la discussion, le dialogue </a:t>
            </a:r>
          </a:p>
          <a:p>
            <a:r>
              <a:rPr lang="fr-FR" sz="2000" dirty="0"/>
              <a:t>Donner des responsabilités </a:t>
            </a:r>
          </a:p>
          <a:p>
            <a:r>
              <a:rPr lang="fr-FR" sz="2000" dirty="0"/>
              <a:t>Expliquer les règles et les interdits </a:t>
            </a:r>
          </a:p>
          <a:p>
            <a:r>
              <a:rPr lang="fr-FR" sz="2000" dirty="0"/>
              <a:t>Est rêveur, dans la lune </a:t>
            </a:r>
          </a:p>
        </p:txBody>
      </p:sp>
      <p:sp>
        <p:nvSpPr>
          <p:cNvPr id="2" name="Titre 1"/>
          <p:cNvSpPr>
            <a:spLocks noGrp="1"/>
          </p:cNvSpPr>
          <p:nvPr>
            <p:ph type="title"/>
          </p:nvPr>
        </p:nvSpPr>
        <p:spPr>
          <a:xfrm>
            <a:off x="609600" y="528828"/>
            <a:ext cx="10972800" cy="1252728"/>
          </a:xfrm>
        </p:spPr>
        <p:txBody>
          <a:bodyPr>
            <a:normAutofit fontScale="90000"/>
          </a:bodyPr>
          <a:lstStyle/>
          <a:p>
            <a:r>
              <a:rPr lang="fr-FR" b="1" dirty="0">
                <a:solidFill>
                  <a:schemeClr val="tx2">
                    <a:lumMod val="75000"/>
                  </a:schemeClr>
                </a:solidFill>
              </a:rPr>
              <a:t>Les enfants de 6 à 11 ans</a:t>
            </a:r>
            <a:br>
              <a:rPr lang="fr-FR" b="1" dirty="0">
                <a:solidFill>
                  <a:schemeClr val="tx2">
                    <a:lumMod val="75000"/>
                  </a:schemeClr>
                </a:solidFill>
              </a:rPr>
            </a:br>
            <a:r>
              <a:rPr lang="fr-FR" sz="2000" b="1" dirty="0">
                <a:solidFill>
                  <a:schemeClr val="tx2">
                    <a:lumMod val="75000"/>
                  </a:schemeClr>
                </a:solidFill>
              </a:rPr>
              <a:t>Caractéristiques Psychologiques et Intellectuelles</a:t>
            </a:r>
            <a:r>
              <a:rPr lang="fr-FR" dirty="0">
                <a:solidFill>
                  <a:schemeClr val="tx2">
                    <a:lumMod val="75000"/>
                  </a:schemeClr>
                </a:solidFill>
              </a:rPr>
              <a:t>	</a:t>
            </a:r>
            <a:br>
              <a:rPr lang="fr-FR" dirty="0">
                <a:solidFill>
                  <a:schemeClr val="tx2">
                    <a:lumMod val="75000"/>
                  </a:schemeClr>
                </a:solidFill>
              </a:rPr>
            </a:br>
            <a:endParaRPr lang="fr-FR" b="1" dirty="0">
              <a:solidFill>
                <a:schemeClr val="tx2">
                  <a:lumMod val="75000"/>
                </a:schemeClr>
              </a:solidFill>
            </a:endParaRPr>
          </a:p>
        </p:txBody>
      </p:sp>
      <p:sp>
        <p:nvSpPr>
          <p:cNvPr id="4" name="Espace réservé du contenu 2"/>
          <p:cNvSpPr txBox="1">
            <a:spLocks/>
          </p:cNvSpPr>
          <p:nvPr/>
        </p:nvSpPr>
        <p:spPr>
          <a:xfrm>
            <a:off x="6692900" y="2679700"/>
            <a:ext cx="4270337" cy="3687744"/>
          </a:xfrm>
          <a:prstGeom prst="rect">
            <a:avLst/>
          </a:prstGeom>
        </p:spPr>
        <p:txBody>
          <a:bodyPr vert="horz" lIns="91440" tIns="45720" rIns="91440" bIns="45720" rtlCol="0" anchor="ctr">
            <a:noAutofit/>
          </a:bodyPr>
          <a:lst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a:lstStyle>
          <a:p>
            <a:r>
              <a:rPr lang="fr-FR" dirty="0">
                <a:solidFill>
                  <a:schemeClr val="tx2">
                    <a:lumMod val="75000"/>
                  </a:schemeClr>
                </a:solidFill>
              </a:rPr>
              <a:t>A beaucoup d’imagination, s’identifie aux héros </a:t>
            </a:r>
          </a:p>
          <a:p>
            <a:r>
              <a:rPr lang="fr-FR" dirty="0">
                <a:solidFill>
                  <a:schemeClr val="tx2">
                    <a:lumMod val="75000"/>
                  </a:schemeClr>
                </a:solidFill>
              </a:rPr>
              <a:t>Aime beaucoup les histoires </a:t>
            </a:r>
          </a:p>
          <a:p>
            <a:r>
              <a:rPr lang="fr-FR" dirty="0">
                <a:solidFill>
                  <a:schemeClr val="tx2">
                    <a:lumMod val="75000"/>
                  </a:schemeClr>
                </a:solidFill>
              </a:rPr>
              <a:t>Intérêt pour la lecture </a:t>
            </a:r>
          </a:p>
          <a:p>
            <a:r>
              <a:rPr lang="fr-FR" dirty="0">
                <a:solidFill>
                  <a:schemeClr val="tx2">
                    <a:lumMod val="75000"/>
                  </a:schemeClr>
                </a:solidFill>
              </a:rPr>
              <a:t>A des oreilles indiscrètes </a:t>
            </a:r>
          </a:p>
          <a:p>
            <a:r>
              <a:rPr lang="fr-FR" dirty="0">
                <a:solidFill>
                  <a:schemeClr val="tx2">
                    <a:lumMod val="75000"/>
                  </a:schemeClr>
                </a:solidFill>
              </a:rPr>
              <a:t>Aime être pris au sérieux </a:t>
            </a:r>
          </a:p>
          <a:p>
            <a:r>
              <a:rPr lang="fr-FR" dirty="0">
                <a:solidFill>
                  <a:schemeClr val="tx2">
                    <a:lumMod val="75000"/>
                  </a:schemeClr>
                </a:solidFill>
              </a:rPr>
              <a:t>A conscience de la réussite et de l’échec </a:t>
            </a:r>
          </a:p>
          <a:p>
            <a:r>
              <a:rPr lang="fr-FR" dirty="0">
                <a:solidFill>
                  <a:schemeClr val="tx2">
                    <a:lumMod val="75000"/>
                  </a:schemeClr>
                </a:solidFill>
              </a:rPr>
              <a:t>Est conscient de tricher 	</a:t>
            </a:r>
          </a:p>
        </p:txBody>
      </p:sp>
    </p:spTree>
    <p:extLst>
      <p:ext uri="{BB962C8B-B14F-4D97-AF65-F5344CB8AC3E}">
        <p14:creationId xmlns:p14="http://schemas.microsoft.com/office/powerpoint/2010/main" val="170887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4"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5" dur="1000"/>
                                        <p:tgtEl>
                                          <p:spTgt spid="3">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 calcmode="lin" valueType="num">
                                      <p:cBhvr>
                                        <p:cTn id="60"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1"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2"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3" dur="1000"/>
                                        <p:tgtEl>
                                          <p:spTgt spid="3">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 calcmode="lin" valueType="num">
                                      <p:cBhvr>
                                        <p:cTn id="68"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9"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0"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1" dur="1000"/>
                                        <p:tgtEl>
                                          <p:spTgt spid="3">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4">
                                            <p:txEl>
                                              <p:pRg st="0" end="0"/>
                                            </p:txEl>
                                          </p:spTgt>
                                        </p:tgtEl>
                                        <p:attrNameLst>
                                          <p:attrName>style.visibility</p:attrName>
                                        </p:attrNameLst>
                                      </p:cBhvr>
                                      <p:to>
                                        <p:strVal val="visible"/>
                                      </p:to>
                                    </p:set>
                                    <p:anim calcmode="lin" valueType="num">
                                      <p:cBhvr>
                                        <p:cTn id="76"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77"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78"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79" dur="1000"/>
                                        <p:tgtEl>
                                          <p:spTgt spid="4">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grpId="0" nodeType="clickEffect">
                                  <p:stCondLst>
                                    <p:cond delay="0"/>
                                  </p:stCondLst>
                                  <p:childTnLst>
                                    <p:set>
                                      <p:cBhvr>
                                        <p:cTn id="83" dur="1" fill="hold">
                                          <p:stCondLst>
                                            <p:cond delay="0"/>
                                          </p:stCondLst>
                                        </p:cTn>
                                        <p:tgtEl>
                                          <p:spTgt spid="4">
                                            <p:txEl>
                                              <p:pRg st="1" end="1"/>
                                            </p:txEl>
                                          </p:spTgt>
                                        </p:tgtEl>
                                        <p:attrNameLst>
                                          <p:attrName>style.visibility</p:attrName>
                                        </p:attrNameLst>
                                      </p:cBhvr>
                                      <p:to>
                                        <p:strVal val="visible"/>
                                      </p:to>
                                    </p:set>
                                    <p:anim calcmode="lin" valueType="num">
                                      <p:cBhvr>
                                        <p:cTn id="84"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5"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86"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87" dur="1000"/>
                                        <p:tgtEl>
                                          <p:spTgt spid="4">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31" presetClass="entr" presetSubtype="0" fill="hold" grpId="0" nodeType="clickEffect">
                                  <p:stCondLst>
                                    <p:cond delay="0"/>
                                  </p:stCondLst>
                                  <p:childTnLst>
                                    <p:set>
                                      <p:cBhvr>
                                        <p:cTn id="91" dur="1" fill="hold">
                                          <p:stCondLst>
                                            <p:cond delay="0"/>
                                          </p:stCondLst>
                                        </p:cTn>
                                        <p:tgtEl>
                                          <p:spTgt spid="4">
                                            <p:txEl>
                                              <p:pRg st="2" end="2"/>
                                            </p:txEl>
                                          </p:spTgt>
                                        </p:tgtEl>
                                        <p:attrNameLst>
                                          <p:attrName>style.visibility</p:attrName>
                                        </p:attrNameLst>
                                      </p:cBhvr>
                                      <p:to>
                                        <p:strVal val="visible"/>
                                      </p:to>
                                    </p:set>
                                    <p:anim calcmode="lin" valueType="num">
                                      <p:cBhvr>
                                        <p:cTn id="92"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93"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94"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95" dur="1000"/>
                                        <p:tgtEl>
                                          <p:spTgt spid="4">
                                            <p:txEl>
                                              <p:pRg st="2" end="2"/>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31" presetClass="entr" presetSubtype="0" fill="hold" grpId="0" nodeType="clickEffect">
                                  <p:stCondLst>
                                    <p:cond delay="0"/>
                                  </p:stCondLst>
                                  <p:childTnLst>
                                    <p:set>
                                      <p:cBhvr>
                                        <p:cTn id="99" dur="1" fill="hold">
                                          <p:stCondLst>
                                            <p:cond delay="0"/>
                                          </p:stCondLst>
                                        </p:cTn>
                                        <p:tgtEl>
                                          <p:spTgt spid="4">
                                            <p:txEl>
                                              <p:pRg st="3" end="3"/>
                                            </p:txEl>
                                          </p:spTgt>
                                        </p:tgtEl>
                                        <p:attrNameLst>
                                          <p:attrName>style.visibility</p:attrName>
                                        </p:attrNameLst>
                                      </p:cBhvr>
                                      <p:to>
                                        <p:strVal val="visible"/>
                                      </p:to>
                                    </p:set>
                                    <p:anim calcmode="lin" valueType="num">
                                      <p:cBhvr>
                                        <p:cTn id="100"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01"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102"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103" dur="1000"/>
                                        <p:tgtEl>
                                          <p:spTgt spid="4">
                                            <p:txEl>
                                              <p:pRg st="3" end="3"/>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31" presetClass="entr" presetSubtype="0" fill="hold" grpId="0" nodeType="clickEffect">
                                  <p:stCondLst>
                                    <p:cond delay="0"/>
                                  </p:stCondLst>
                                  <p:childTnLst>
                                    <p:set>
                                      <p:cBhvr>
                                        <p:cTn id="107" dur="1" fill="hold">
                                          <p:stCondLst>
                                            <p:cond delay="0"/>
                                          </p:stCondLst>
                                        </p:cTn>
                                        <p:tgtEl>
                                          <p:spTgt spid="4">
                                            <p:txEl>
                                              <p:pRg st="4" end="4"/>
                                            </p:txEl>
                                          </p:spTgt>
                                        </p:tgtEl>
                                        <p:attrNameLst>
                                          <p:attrName>style.visibility</p:attrName>
                                        </p:attrNameLst>
                                      </p:cBhvr>
                                      <p:to>
                                        <p:strVal val="visible"/>
                                      </p:to>
                                    </p:set>
                                    <p:anim calcmode="lin" valueType="num">
                                      <p:cBhvr>
                                        <p:cTn id="108"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09"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110"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111" dur="1000"/>
                                        <p:tgtEl>
                                          <p:spTgt spid="4">
                                            <p:txEl>
                                              <p:pRg st="4" end="4"/>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31" presetClass="entr" presetSubtype="0" fill="hold" grpId="0" nodeType="clickEffect">
                                  <p:stCondLst>
                                    <p:cond delay="0"/>
                                  </p:stCondLst>
                                  <p:childTnLst>
                                    <p:set>
                                      <p:cBhvr>
                                        <p:cTn id="115" dur="1" fill="hold">
                                          <p:stCondLst>
                                            <p:cond delay="0"/>
                                          </p:stCondLst>
                                        </p:cTn>
                                        <p:tgtEl>
                                          <p:spTgt spid="4">
                                            <p:txEl>
                                              <p:pRg st="5" end="5"/>
                                            </p:txEl>
                                          </p:spTgt>
                                        </p:tgtEl>
                                        <p:attrNameLst>
                                          <p:attrName>style.visibility</p:attrName>
                                        </p:attrNameLst>
                                      </p:cBhvr>
                                      <p:to>
                                        <p:strVal val="visible"/>
                                      </p:to>
                                    </p:set>
                                    <p:anim calcmode="lin" valueType="num">
                                      <p:cBhvr>
                                        <p:cTn id="116"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117"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118"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119" dur="1000"/>
                                        <p:tgtEl>
                                          <p:spTgt spid="4">
                                            <p:txEl>
                                              <p:pRg st="5" end="5"/>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31" presetClass="entr" presetSubtype="0" fill="hold" grpId="0" nodeType="clickEffect">
                                  <p:stCondLst>
                                    <p:cond delay="0"/>
                                  </p:stCondLst>
                                  <p:childTnLst>
                                    <p:set>
                                      <p:cBhvr>
                                        <p:cTn id="123" dur="1" fill="hold">
                                          <p:stCondLst>
                                            <p:cond delay="0"/>
                                          </p:stCondLst>
                                        </p:cTn>
                                        <p:tgtEl>
                                          <p:spTgt spid="4">
                                            <p:txEl>
                                              <p:pRg st="6" end="6"/>
                                            </p:txEl>
                                          </p:spTgt>
                                        </p:tgtEl>
                                        <p:attrNameLst>
                                          <p:attrName>style.visibility</p:attrName>
                                        </p:attrNameLst>
                                      </p:cBhvr>
                                      <p:to>
                                        <p:strVal val="visible"/>
                                      </p:to>
                                    </p:set>
                                    <p:anim calcmode="lin" valueType="num">
                                      <p:cBhvr>
                                        <p:cTn id="124"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125"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126"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127"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07540" y="2693341"/>
            <a:ext cx="8649899" cy="4164659"/>
          </a:xfrm>
        </p:spPr>
        <p:txBody>
          <a:bodyPr>
            <a:normAutofit/>
          </a:bodyPr>
          <a:lstStyle/>
          <a:p>
            <a:r>
              <a:rPr lang="fr-FR" dirty="0"/>
              <a:t>S’ouvre sur les autres. </a:t>
            </a:r>
          </a:p>
          <a:p>
            <a:r>
              <a:rPr lang="fr-FR" dirty="0"/>
              <a:t>Cherche des amitiés en dehors de la famille. </a:t>
            </a:r>
          </a:p>
          <a:p>
            <a:r>
              <a:rPr lang="fr-FR" dirty="0"/>
              <a:t>Est sensible à la correction </a:t>
            </a:r>
          </a:p>
          <a:p>
            <a:r>
              <a:rPr lang="fr-FR" dirty="0"/>
              <a:t>A besoin d’être aimé, d’être reconnu. </a:t>
            </a:r>
          </a:p>
          <a:p>
            <a:r>
              <a:rPr lang="fr-FR" dirty="0"/>
              <a:t>Besoin d’être valorisés </a:t>
            </a:r>
          </a:p>
          <a:p>
            <a:r>
              <a:rPr lang="fr-FR" dirty="0"/>
              <a:t>A besoin encore qu’on l’aide à prendre des décisions </a:t>
            </a:r>
          </a:p>
          <a:p>
            <a:endParaRPr lang="fr-FR" dirty="0"/>
          </a:p>
        </p:txBody>
      </p:sp>
      <p:sp>
        <p:nvSpPr>
          <p:cNvPr id="2" name="Titre 1"/>
          <p:cNvSpPr>
            <a:spLocks noGrp="1"/>
          </p:cNvSpPr>
          <p:nvPr>
            <p:ph type="title"/>
          </p:nvPr>
        </p:nvSpPr>
        <p:spPr>
          <a:xfrm>
            <a:off x="0" y="478028"/>
            <a:ext cx="10972800" cy="1252728"/>
          </a:xfrm>
        </p:spPr>
        <p:txBody>
          <a:bodyPr>
            <a:normAutofit fontScale="90000"/>
          </a:bodyPr>
          <a:lstStyle/>
          <a:p>
            <a:r>
              <a:rPr lang="fr-FR" b="1" dirty="0">
                <a:solidFill>
                  <a:schemeClr val="tx2">
                    <a:lumMod val="75000"/>
                  </a:schemeClr>
                </a:solidFill>
              </a:rPr>
              <a:t>Les enfants de 6 à 11 ans</a:t>
            </a:r>
            <a:br>
              <a:rPr lang="fr-FR" b="1" dirty="0">
                <a:solidFill>
                  <a:schemeClr val="tx2">
                    <a:lumMod val="75000"/>
                  </a:schemeClr>
                </a:solidFill>
              </a:rPr>
            </a:br>
            <a:r>
              <a:rPr lang="fr-FR" sz="2000" b="1" dirty="0">
                <a:solidFill>
                  <a:schemeClr val="tx2">
                    <a:lumMod val="75000"/>
                  </a:schemeClr>
                </a:solidFill>
              </a:rPr>
              <a:t>Caractéristiques affectives</a:t>
            </a:r>
            <a:r>
              <a:rPr lang="fr-FR" dirty="0">
                <a:solidFill>
                  <a:schemeClr val="tx2">
                    <a:lumMod val="75000"/>
                  </a:schemeClr>
                </a:solidFill>
              </a:rPr>
              <a:t>	</a:t>
            </a:r>
            <a:br>
              <a:rPr lang="fr-FR" dirty="0">
                <a:solidFill>
                  <a:schemeClr val="tx2">
                    <a:lumMod val="75000"/>
                  </a:schemeClr>
                </a:solidFill>
              </a:rPr>
            </a:br>
            <a:endParaRPr lang="fr-FR" b="1" dirty="0">
              <a:solidFill>
                <a:schemeClr val="tx2">
                  <a:lumMod val="75000"/>
                </a:schemeClr>
              </a:solidFill>
            </a:endParaRPr>
          </a:p>
        </p:txBody>
      </p:sp>
    </p:spTree>
    <p:extLst>
      <p:ext uri="{BB962C8B-B14F-4D97-AF65-F5344CB8AC3E}">
        <p14:creationId xmlns:p14="http://schemas.microsoft.com/office/powerpoint/2010/main" val="285343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4"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5"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72540" y="2355185"/>
            <a:ext cx="8649899" cy="4164659"/>
          </a:xfrm>
        </p:spPr>
        <p:txBody>
          <a:bodyPr>
            <a:normAutofit lnSpcReduction="10000"/>
          </a:bodyPr>
          <a:lstStyle/>
          <a:p>
            <a:endParaRPr lang="fr-FR" dirty="0"/>
          </a:p>
          <a:p>
            <a:r>
              <a:rPr lang="fr-FR" dirty="0"/>
              <a:t>Aime participer aux conversations des adultes </a:t>
            </a:r>
          </a:p>
          <a:p>
            <a:r>
              <a:rPr lang="fr-FR" dirty="0"/>
              <a:t>Est bavard, moqueur (il doit apprendre le respect de l’autre) </a:t>
            </a:r>
          </a:p>
          <a:p>
            <a:r>
              <a:rPr lang="fr-FR" dirty="0"/>
              <a:t>Est pudique, a besoin d’intimité </a:t>
            </a:r>
          </a:p>
          <a:p>
            <a:r>
              <a:rPr lang="fr-FR" dirty="0"/>
              <a:t>N’aime pas être considéré comme un petit </a:t>
            </a:r>
          </a:p>
          <a:p>
            <a:r>
              <a:rPr lang="fr-FR" dirty="0"/>
              <a:t>Ne supporte pas de perdre </a:t>
            </a:r>
          </a:p>
          <a:p>
            <a:r>
              <a:rPr lang="fr-FR" dirty="0"/>
              <a:t>Aime être le chef. </a:t>
            </a:r>
          </a:p>
          <a:p>
            <a:r>
              <a:rPr lang="fr-FR" dirty="0"/>
              <a:t>A la capacité de raisonner. </a:t>
            </a:r>
          </a:p>
          <a:p>
            <a:r>
              <a:rPr lang="fr-FR" dirty="0"/>
              <a:t>A la notion de bien et de mal. </a:t>
            </a:r>
          </a:p>
          <a:p>
            <a:r>
              <a:rPr lang="fr-FR" dirty="0"/>
              <a:t>Commence à lire seul. 	</a:t>
            </a:r>
          </a:p>
          <a:p>
            <a:endParaRPr lang="fr-FR" dirty="0"/>
          </a:p>
        </p:txBody>
      </p:sp>
      <p:sp>
        <p:nvSpPr>
          <p:cNvPr id="2" name="Titre 1"/>
          <p:cNvSpPr>
            <a:spLocks noGrp="1"/>
          </p:cNvSpPr>
          <p:nvPr>
            <p:ph type="title"/>
          </p:nvPr>
        </p:nvSpPr>
        <p:spPr>
          <a:xfrm>
            <a:off x="546100" y="592328"/>
            <a:ext cx="10972800" cy="1252728"/>
          </a:xfrm>
        </p:spPr>
        <p:txBody>
          <a:bodyPr>
            <a:normAutofit fontScale="90000"/>
          </a:bodyPr>
          <a:lstStyle/>
          <a:p>
            <a:r>
              <a:rPr lang="fr-FR" b="1" dirty="0">
                <a:solidFill>
                  <a:schemeClr val="tx2">
                    <a:lumMod val="75000"/>
                  </a:schemeClr>
                </a:solidFill>
              </a:rPr>
              <a:t>Les enfants de 6 à 11 ans</a:t>
            </a:r>
            <a:br>
              <a:rPr lang="fr-FR" b="1" dirty="0">
                <a:solidFill>
                  <a:schemeClr val="tx2">
                    <a:lumMod val="75000"/>
                  </a:schemeClr>
                </a:solidFill>
              </a:rPr>
            </a:br>
            <a:r>
              <a:rPr lang="fr-FR" sz="2000" b="1" dirty="0">
                <a:solidFill>
                  <a:schemeClr val="tx2">
                    <a:lumMod val="75000"/>
                  </a:schemeClr>
                </a:solidFill>
              </a:rPr>
              <a:t>Caractéristiques Sociologiques</a:t>
            </a:r>
            <a:r>
              <a:rPr lang="fr-FR" dirty="0">
                <a:solidFill>
                  <a:schemeClr val="tx2">
                    <a:lumMod val="75000"/>
                  </a:schemeClr>
                </a:solidFill>
              </a:rPr>
              <a:t>	</a:t>
            </a:r>
            <a:br>
              <a:rPr lang="fr-FR" dirty="0">
                <a:solidFill>
                  <a:schemeClr val="tx2">
                    <a:lumMod val="75000"/>
                  </a:schemeClr>
                </a:solidFill>
              </a:rPr>
            </a:br>
            <a:endParaRPr lang="fr-FR" b="1" dirty="0">
              <a:solidFill>
                <a:schemeClr val="tx2">
                  <a:lumMod val="75000"/>
                </a:schemeClr>
              </a:solidFill>
            </a:endParaRPr>
          </a:p>
        </p:txBody>
      </p:sp>
    </p:spTree>
    <p:extLst>
      <p:ext uri="{BB962C8B-B14F-4D97-AF65-F5344CB8AC3E}">
        <p14:creationId xmlns:p14="http://schemas.microsoft.com/office/powerpoint/2010/main" val="47297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 calcmode="lin" valueType="num">
                                      <p:cBhvr>
                                        <p:cTn id="52"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3"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4"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5" dur="1000"/>
                                        <p:tgtEl>
                                          <p:spTgt spid="3">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 calcmode="lin" valueType="num">
                                      <p:cBhvr>
                                        <p:cTn id="60"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1"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2"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3" dur="1000"/>
                                        <p:tgtEl>
                                          <p:spTgt spid="3">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 calcmode="lin" valueType="num">
                                      <p:cBhvr>
                                        <p:cTn id="68"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9"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0"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1" dur="1000"/>
                                        <p:tgtEl>
                                          <p:spTgt spid="3">
                                            <p:txEl>
                                              <p:pRg st="8" end="8"/>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3">
                                            <p:txEl>
                                              <p:pRg st="9" end="9"/>
                                            </p:txEl>
                                          </p:spTgt>
                                        </p:tgtEl>
                                        <p:attrNameLst>
                                          <p:attrName>style.visibility</p:attrName>
                                        </p:attrNameLst>
                                      </p:cBhvr>
                                      <p:to>
                                        <p:strVal val="visible"/>
                                      </p:to>
                                    </p:set>
                                    <p:anim calcmode="lin" valueType="num">
                                      <p:cBhvr>
                                        <p:cTn id="76"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7"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78"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79"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2">
                    <a:lumMod val="75000"/>
                  </a:schemeClr>
                </a:solidFill>
              </a:rPr>
              <a:t>Droits et Devoirs des enfants</a:t>
            </a:r>
          </a:p>
        </p:txBody>
      </p:sp>
      <p:sp>
        <p:nvSpPr>
          <p:cNvPr id="3" name="Espace réservé du contenu 2"/>
          <p:cNvSpPr>
            <a:spLocks noGrp="1"/>
          </p:cNvSpPr>
          <p:nvPr>
            <p:ph sz="quarter" idx="13"/>
          </p:nvPr>
        </p:nvSpPr>
        <p:spPr/>
        <p:txBody>
          <a:bodyPr>
            <a:normAutofit fontScale="77500" lnSpcReduction="20000"/>
          </a:bodyPr>
          <a:lstStyle/>
          <a:p>
            <a:r>
              <a:rPr lang="fr-FR" dirty="0"/>
              <a:t>Etre respecté, s’exprimer, être écouté par ses camarades et le personnel d’encadrement, </a:t>
            </a:r>
          </a:p>
          <a:p>
            <a:r>
              <a:rPr lang="fr-FR" dirty="0"/>
              <a:t>Signaler au personnel d’encadrement ce qui l’inquiète, </a:t>
            </a:r>
          </a:p>
          <a:p>
            <a:r>
              <a:rPr lang="fr-FR" dirty="0"/>
              <a:t>Participer pleinement aux animations proposées par l’équipe d’animation, </a:t>
            </a:r>
          </a:p>
          <a:p>
            <a:r>
              <a:rPr lang="fr-FR" dirty="0"/>
              <a:t>Prendre son repas dans de bonnes conditions, une ambiance détendue, chaleureuse et attentive, </a:t>
            </a:r>
          </a:p>
          <a:p>
            <a:r>
              <a:rPr lang="fr-FR" dirty="0"/>
              <a:t>Etre protégé contre les agressions des autres enfants (bousculades, moqueries, menaces …). </a:t>
            </a:r>
          </a:p>
        </p:txBody>
      </p:sp>
      <p:sp>
        <p:nvSpPr>
          <p:cNvPr id="4" name="Espace réservé du contenu 3"/>
          <p:cNvSpPr>
            <a:spLocks noGrp="1"/>
          </p:cNvSpPr>
          <p:nvPr>
            <p:ph sz="quarter" idx="14"/>
          </p:nvPr>
        </p:nvSpPr>
        <p:spPr/>
        <p:txBody>
          <a:bodyPr>
            <a:normAutofit fontScale="85000" lnSpcReduction="10000"/>
          </a:bodyPr>
          <a:lstStyle/>
          <a:p>
            <a:r>
              <a:rPr lang="fr-FR" dirty="0"/>
              <a:t>Respecter le matériel et les locaux, </a:t>
            </a:r>
          </a:p>
          <a:p>
            <a:r>
              <a:rPr lang="fr-FR" dirty="0"/>
              <a:t>Respecter les règles de vie créées par les enfants, </a:t>
            </a:r>
          </a:p>
          <a:p>
            <a:r>
              <a:rPr lang="fr-FR" dirty="0"/>
              <a:t>Respecter les consignes de sécurité données par l’équipe d’animation, </a:t>
            </a:r>
          </a:p>
          <a:p>
            <a:r>
              <a:rPr lang="fr-FR" dirty="0"/>
              <a:t>Respecter les autres quel que soit leur âge, être poli et courtois avec ses camarades et les adultes, </a:t>
            </a:r>
          </a:p>
          <a:p>
            <a:r>
              <a:rPr lang="fr-FR" dirty="0"/>
              <a:t>Contribuer par une attitude responsable au bon déroulement des activités, des transports et des repas (partage, équité). </a:t>
            </a:r>
          </a:p>
        </p:txBody>
      </p:sp>
    </p:spTree>
    <p:extLst>
      <p:ext uri="{BB962C8B-B14F-4D97-AF65-F5344CB8AC3E}">
        <p14:creationId xmlns:p14="http://schemas.microsoft.com/office/powerpoint/2010/main" val="43780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4">
                                            <p:txEl>
                                              <p:pRg st="0" end="0"/>
                                            </p:txEl>
                                          </p:spTgt>
                                        </p:tgtEl>
                                        <p:attrNameLst>
                                          <p:attrName>style.visibility</p:attrName>
                                        </p:attrNameLst>
                                      </p:cBhvr>
                                      <p:to>
                                        <p:strVal val="visible"/>
                                      </p:to>
                                    </p:set>
                                    <p:anim calcmode="lin" valueType="num">
                                      <p:cBhvr>
                                        <p:cTn id="5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54"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55" dur="1000"/>
                                        <p:tgtEl>
                                          <p:spTgt spid="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4">
                                            <p:txEl>
                                              <p:pRg st="1" end="1"/>
                                            </p:txEl>
                                          </p:spTgt>
                                        </p:tgtEl>
                                        <p:attrNameLst>
                                          <p:attrName>style.visibility</p:attrName>
                                        </p:attrNameLst>
                                      </p:cBhvr>
                                      <p:to>
                                        <p:strVal val="visible"/>
                                      </p:to>
                                    </p:set>
                                    <p:anim calcmode="lin" valueType="num">
                                      <p:cBhvr>
                                        <p:cTn id="60"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61"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62"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63" dur="1000"/>
                                        <p:tgtEl>
                                          <p:spTgt spid="4">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4">
                                            <p:txEl>
                                              <p:pRg st="2" end="2"/>
                                            </p:txEl>
                                          </p:spTgt>
                                        </p:tgtEl>
                                        <p:attrNameLst>
                                          <p:attrName>style.visibility</p:attrName>
                                        </p:attrNameLst>
                                      </p:cBhvr>
                                      <p:to>
                                        <p:strVal val="visible"/>
                                      </p:to>
                                    </p:set>
                                    <p:anim calcmode="lin" valueType="num">
                                      <p:cBhvr>
                                        <p:cTn id="68"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69"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70"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71" dur="1000"/>
                                        <p:tgtEl>
                                          <p:spTgt spid="4">
                                            <p:txEl>
                                              <p:pRg st="2" end="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4">
                                            <p:txEl>
                                              <p:pRg st="3" end="3"/>
                                            </p:txEl>
                                          </p:spTgt>
                                        </p:tgtEl>
                                        <p:attrNameLst>
                                          <p:attrName>style.visibility</p:attrName>
                                        </p:attrNameLst>
                                      </p:cBhvr>
                                      <p:to>
                                        <p:strVal val="visible"/>
                                      </p:to>
                                    </p:set>
                                    <p:anim calcmode="lin" valueType="num">
                                      <p:cBhvr>
                                        <p:cTn id="76"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77"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78"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79" dur="1000"/>
                                        <p:tgtEl>
                                          <p:spTgt spid="4">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grpId="0" nodeType="clickEffect">
                                  <p:stCondLst>
                                    <p:cond delay="0"/>
                                  </p:stCondLst>
                                  <p:childTnLst>
                                    <p:set>
                                      <p:cBhvr>
                                        <p:cTn id="83" dur="1" fill="hold">
                                          <p:stCondLst>
                                            <p:cond delay="0"/>
                                          </p:stCondLst>
                                        </p:cTn>
                                        <p:tgtEl>
                                          <p:spTgt spid="4">
                                            <p:txEl>
                                              <p:pRg st="4" end="4"/>
                                            </p:txEl>
                                          </p:spTgt>
                                        </p:tgtEl>
                                        <p:attrNameLst>
                                          <p:attrName>style.visibility</p:attrName>
                                        </p:attrNameLst>
                                      </p:cBhvr>
                                      <p:to>
                                        <p:strVal val="visible"/>
                                      </p:to>
                                    </p:set>
                                    <p:anim calcmode="lin" valueType="num">
                                      <p:cBhvr>
                                        <p:cTn id="84"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85"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86"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8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66665" y="1493818"/>
            <a:ext cx="7956560" cy="1424746"/>
          </a:xfrm>
        </p:spPr>
        <p:txBody>
          <a:bodyPr>
            <a:normAutofit/>
          </a:bodyPr>
          <a:lstStyle/>
          <a:p>
            <a:r>
              <a:rPr lang="fr-FR" sz="7200" dirty="0">
                <a:solidFill>
                  <a:schemeClr val="tx2">
                    <a:lumMod val="75000"/>
                  </a:schemeClr>
                </a:solidFill>
              </a:rPr>
              <a:t>L’équipe…</a:t>
            </a:r>
          </a:p>
        </p:txBody>
      </p:sp>
      <p:sp>
        <p:nvSpPr>
          <p:cNvPr id="3" name="ZoneTexte 2"/>
          <p:cNvSpPr txBox="1"/>
          <p:nvPr/>
        </p:nvSpPr>
        <p:spPr>
          <a:xfrm>
            <a:off x="785611" y="4752304"/>
            <a:ext cx="6877319" cy="1200329"/>
          </a:xfrm>
          <a:prstGeom prst="rect">
            <a:avLst/>
          </a:prstGeom>
          <a:noFill/>
        </p:spPr>
        <p:txBody>
          <a:bodyPr wrap="square" rtlCol="0">
            <a:spAutoFit/>
          </a:bodyPr>
          <a:lstStyle/>
          <a:p>
            <a:r>
              <a:rPr lang="fr-FR" dirty="0" smtClean="0"/>
              <a:t>Jeu de présentation : </a:t>
            </a:r>
          </a:p>
          <a:p>
            <a:r>
              <a:rPr lang="fr-FR" dirty="0" smtClean="0"/>
              <a:t>Binôme </a:t>
            </a:r>
          </a:p>
          <a:p>
            <a:r>
              <a:rPr lang="fr-FR" dirty="0" smtClean="0"/>
              <a:t>Nom, prénom, date de naissance, activités professionnelles antérieures, famille, loisirs, 1 défaut, 1 qualité.</a:t>
            </a:r>
            <a:endParaRPr lang="fr-FR" dirty="0"/>
          </a:p>
        </p:txBody>
      </p:sp>
    </p:spTree>
    <p:extLst>
      <p:ext uri="{BB962C8B-B14F-4D97-AF65-F5344CB8AC3E}">
        <p14:creationId xmlns:p14="http://schemas.microsoft.com/office/powerpoint/2010/main" val="199035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chemeClr val="tx2">
                    <a:lumMod val="75000"/>
                  </a:schemeClr>
                </a:solidFill>
              </a:rPr>
              <a:t>Les règles de vie </a:t>
            </a:r>
            <a:br>
              <a:rPr lang="fr-FR" b="1" dirty="0">
                <a:solidFill>
                  <a:schemeClr val="tx2">
                    <a:lumMod val="75000"/>
                  </a:schemeClr>
                </a:solidFill>
              </a:rPr>
            </a:br>
            <a:r>
              <a:rPr lang="fr-FR" sz="2700" b="1" dirty="0">
                <a:solidFill>
                  <a:schemeClr val="tx2">
                    <a:lumMod val="75000"/>
                  </a:schemeClr>
                </a:solidFill>
              </a:rPr>
              <a:t>Adoptées par les enfants et les animateurs</a:t>
            </a:r>
          </a:p>
        </p:txBody>
      </p:sp>
      <p:sp>
        <p:nvSpPr>
          <p:cNvPr id="3" name="Espace réservé du contenu 2"/>
          <p:cNvSpPr>
            <a:spLocks noGrp="1"/>
          </p:cNvSpPr>
          <p:nvPr>
            <p:ph sz="quarter" idx="13"/>
          </p:nvPr>
        </p:nvSpPr>
        <p:spPr/>
        <p:txBody>
          <a:bodyPr>
            <a:normAutofit fontScale="92500" lnSpcReduction="20000"/>
          </a:bodyPr>
          <a:lstStyle/>
          <a:p>
            <a:r>
              <a:rPr lang="fr-FR" dirty="0"/>
              <a:t>Ne pas se mettre en danger et ne pas mettre en danger les autres, </a:t>
            </a:r>
          </a:p>
          <a:p>
            <a:r>
              <a:rPr lang="fr-FR" dirty="0"/>
              <a:t>Ne pas crier sur les animateurs ou sur les camarades, </a:t>
            </a:r>
          </a:p>
          <a:p>
            <a:r>
              <a:rPr lang="fr-FR" dirty="0"/>
              <a:t>Ne pas dire de gros mots, </a:t>
            </a:r>
          </a:p>
          <a:p>
            <a:r>
              <a:rPr lang="fr-FR" dirty="0"/>
              <a:t>Ne pas manger de bonbons et de chewing-gum, </a:t>
            </a:r>
          </a:p>
          <a:p>
            <a:r>
              <a:rPr lang="fr-FR" dirty="0"/>
              <a:t>Ne pas insulter,</a:t>
            </a:r>
          </a:p>
          <a:p>
            <a:r>
              <a:rPr lang="fr-FR" dirty="0"/>
              <a:t>Ne pas cracher, </a:t>
            </a:r>
          </a:p>
          <a:p>
            <a:r>
              <a:rPr lang="fr-FR" dirty="0"/>
              <a:t>Ne pas fouiller dans les affaires des autres, </a:t>
            </a:r>
          </a:p>
        </p:txBody>
      </p:sp>
      <p:sp>
        <p:nvSpPr>
          <p:cNvPr id="4" name="Espace réservé du contenu 3"/>
          <p:cNvSpPr>
            <a:spLocks noGrp="1"/>
          </p:cNvSpPr>
          <p:nvPr>
            <p:ph sz="quarter" idx="14"/>
          </p:nvPr>
        </p:nvSpPr>
        <p:spPr/>
        <p:txBody>
          <a:bodyPr>
            <a:normAutofit fontScale="92500"/>
          </a:bodyPr>
          <a:lstStyle/>
          <a:p>
            <a:r>
              <a:rPr lang="fr-FR" dirty="0"/>
              <a:t>Ne pas jouer dans les toilettes, </a:t>
            </a:r>
          </a:p>
          <a:p>
            <a:r>
              <a:rPr lang="fr-FR" dirty="0"/>
              <a:t>Ne pas sortir de la salle sans autorisation, </a:t>
            </a:r>
          </a:p>
          <a:p>
            <a:r>
              <a:rPr lang="fr-FR" dirty="0"/>
              <a:t>Ne pas s’asseoir sur les tables, </a:t>
            </a:r>
          </a:p>
          <a:p>
            <a:r>
              <a:rPr lang="fr-FR" dirty="0"/>
              <a:t>Ne pas répondre, ne pas être insolent, </a:t>
            </a:r>
          </a:p>
          <a:p>
            <a:r>
              <a:rPr lang="fr-FR" dirty="0"/>
              <a:t>Ne pas se bagarrer, ne pas pousser, </a:t>
            </a:r>
          </a:p>
          <a:p>
            <a:r>
              <a:rPr lang="fr-FR" dirty="0"/>
              <a:t>Ne pas se moquer des autres, </a:t>
            </a:r>
          </a:p>
          <a:p>
            <a:r>
              <a:rPr lang="fr-FR" dirty="0"/>
              <a:t>Ne pas être violent, </a:t>
            </a:r>
          </a:p>
        </p:txBody>
      </p:sp>
      <p:sp>
        <p:nvSpPr>
          <p:cNvPr id="5" name="ZoneTexte 4"/>
          <p:cNvSpPr txBox="1"/>
          <p:nvPr/>
        </p:nvSpPr>
        <p:spPr>
          <a:xfrm>
            <a:off x="3263900" y="6206070"/>
            <a:ext cx="6967751" cy="369332"/>
          </a:xfrm>
          <a:prstGeom prst="rect">
            <a:avLst/>
          </a:prstGeom>
          <a:noFill/>
        </p:spPr>
        <p:txBody>
          <a:bodyPr wrap="square" rtlCol="0">
            <a:spAutoFit/>
          </a:bodyPr>
          <a:lstStyle/>
          <a:p>
            <a:r>
              <a:rPr lang="fr-FR" b="1" dirty="0">
                <a:solidFill>
                  <a:srgbClr val="FF0000"/>
                </a:solidFill>
              </a:rPr>
              <a:t>Sanctions : voir règlement </a:t>
            </a:r>
            <a:r>
              <a:rPr lang="fr-FR" b="1" dirty="0" smtClean="0">
                <a:solidFill>
                  <a:srgbClr val="FF0000"/>
                </a:solidFill>
              </a:rPr>
              <a:t>intérieur Annexe 3</a:t>
            </a:r>
            <a:endParaRPr lang="fr-FR" b="1" dirty="0">
              <a:solidFill>
                <a:srgbClr val="FF0000"/>
              </a:solidFill>
            </a:endParaRPr>
          </a:p>
        </p:txBody>
      </p:sp>
    </p:spTree>
    <p:extLst>
      <p:ext uri="{BB962C8B-B14F-4D97-AF65-F5344CB8AC3E}">
        <p14:creationId xmlns:p14="http://schemas.microsoft.com/office/powerpoint/2010/main" val="71936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4">
                                            <p:txEl>
                                              <p:pRg st="0" end="0"/>
                                            </p:txEl>
                                          </p:spTgt>
                                        </p:tgtEl>
                                        <p:attrNameLst>
                                          <p:attrName>style.visibility</p:attrName>
                                        </p:attrNameLst>
                                      </p:cBhvr>
                                      <p:to>
                                        <p:strVal val="visible"/>
                                      </p:to>
                                    </p:set>
                                    <p:anim calcmode="lin" valueType="num">
                                      <p:cBhvr>
                                        <p:cTn id="6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6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65"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66" dur="1000"/>
                                        <p:tgtEl>
                                          <p:spTgt spid="4">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4">
                                            <p:txEl>
                                              <p:pRg st="1" end="1"/>
                                            </p:txEl>
                                          </p:spTgt>
                                        </p:tgtEl>
                                        <p:attrNameLst>
                                          <p:attrName>style.visibility</p:attrName>
                                        </p:attrNameLst>
                                      </p:cBhvr>
                                      <p:to>
                                        <p:strVal val="visible"/>
                                      </p:to>
                                    </p:set>
                                    <p:anim calcmode="lin" valueType="num">
                                      <p:cBhvr>
                                        <p:cTn id="71"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72"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73"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74" dur="1000"/>
                                        <p:tgtEl>
                                          <p:spTgt spid="4">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4">
                                            <p:txEl>
                                              <p:pRg st="2" end="2"/>
                                            </p:txEl>
                                          </p:spTgt>
                                        </p:tgtEl>
                                        <p:attrNameLst>
                                          <p:attrName>style.visibility</p:attrName>
                                        </p:attrNameLst>
                                      </p:cBhvr>
                                      <p:to>
                                        <p:strVal val="visible"/>
                                      </p:to>
                                    </p:set>
                                    <p:anim calcmode="lin" valueType="num">
                                      <p:cBhvr>
                                        <p:cTn id="7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8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82" dur="1000"/>
                                        <p:tgtEl>
                                          <p:spTgt spid="4">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4">
                                            <p:txEl>
                                              <p:pRg st="3" end="3"/>
                                            </p:txEl>
                                          </p:spTgt>
                                        </p:tgtEl>
                                        <p:attrNameLst>
                                          <p:attrName>style.visibility</p:attrName>
                                        </p:attrNameLst>
                                      </p:cBhvr>
                                      <p:to>
                                        <p:strVal val="visible"/>
                                      </p:to>
                                    </p:set>
                                    <p:anim calcmode="lin" valueType="num">
                                      <p:cBhvr>
                                        <p:cTn id="8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88"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89"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90" dur="1000"/>
                                        <p:tgtEl>
                                          <p:spTgt spid="4">
                                            <p:txEl>
                                              <p:pRg st="3" end="3"/>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4">
                                            <p:txEl>
                                              <p:pRg st="4" end="4"/>
                                            </p:txEl>
                                          </p:spTgt>
                                        </p:tgtEl>
                                        <p:attrNameLst>
                                          <p:attrName>style.visibility</p:attrName>
                                        </p:attrNameLst>
                                      </p:cBhvr>
                                      <p:to>
                                        <p:strVal val="visible"/>
                                      </p:to>
                                    </p:set>
                                    <p:anim calcmode="lin" valueType="num">
                                      <p:cBhvr>
                                        <p:cTn id="95"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96"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97"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98" dur="1000"/>
                                        <p:tgtEl>
                                          <p:spTgt spid="4">
                                            <p:txEl>
                                              <p:pRg st="4" end="4"/>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4">
                                            <p:txEl>
                                              <p:pRg st="5" end="5"/>
                                            </p:txEl>
                                          </p:spTgt>
                                        </p:tgtEl>
                                        <p:attrNameLst>
                                          <p:attrName>style.visibility</p:attrName>
                                        </p:attrNameLst>
                                      </p:cBhvr>
                                      <p:to>
                                        <p:strVal val="visible"/>
                                      </p:to>
                                    </p:set>
                                    <p:anim calcmode="lin" valueType="num">
                                      <p:cBhvr>
                                        <p:cTn id="103"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104"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105"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106" dur="1000"/>
                                        <p:tgtEl>
                                          <p:spTgt spid="4">
                                            <p:txEl>
                                              <p:pRg st="5" end="5"/>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4">
                                            <p:txEl>
                                              <p:pRg st="6" end="6"/>
                                            </p:txEl>
                                          </p:spTgt>
                                        </p:tgtEl>
                                        <p:attrNameLst>
                                          <p:attrName>style.visibility</p:attrName>
                                        </p:attrNameLst>
                                      </p:cBhvr>
                                      <p:to>
                                        <p:strVal val="visible"/>
                                      </p:to>
                                    </p:set>
                                    <p:anim calcmode="lin" valueType="num">
                                      <p:cBhvr>
                                        <p:cTn id="111"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112"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113"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114" dur="1000"/>
                                        <p:tgtEl>
                                          <p:spTgt spid="4">
                                            <p:txEl>
                                              <p:pRg st="6" end="6"/>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21" presetClass="entr" presetSubtype="1" fill="hold" grpId="0" nodeType="clickEffect">
                                  <p:stCondLst>
                                    <p:cond delay="0"/>
                                  </p:stCondLst>
                                  <p:childTnLst>
                                    <p:set>
                                      <p:cBhvr>
                                        <p:cTn id="118" dur="1" fill="hold">
                                          <p:stCondLst>
                                            <p:cond delay="0"/>
                                          </p:stCondLst>
                                        </p:cTn>
                                        <p:tgtEl>
                                          <p:spTgt spid="5"/>
                                        </p:tgtEl>
                                        <p:attrNameLst>
                                          <p:attrName>style.visibility</p:attrName>
                                        </p:attrNameLst>
                                      </p:cBhvr>
                                      <p:to>
                                        <p:strVal val="visible"/>
                                      </p:to>
                                    </p:set>
                                    <p:animEffect transition="in" filter="wheel(1)">
                                      <p:cBhvr>
                                        <p:cTn id="1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6400" y="5036195"/>
            <a:ext cx="11379200" cy="1424746"/>
          </a:xfrm>
        </p:spPr>
        <p:txBody>
          <a:bodyPr>
            <a:normAutofit fontScale="90000"/>
          </a:bodyPr>
          <a:lstStyle/>
          <a:p>
            <a:r>
              <a:rPr lang="fr-FR" sz="7200" dirty="0">
                <a:solidFill>
                  <a:schemeClr val="tx2">
                    <a:lumMod val="75000"/>
                  </a:schemeClr>
                </a:solidFill>
              </a:rPr>
              <a:t>Avant le projet pédagogique…</a:t>
            </a:r>
          </a:p>
        </p:txBody>
      </p:sp>
      <p:sp>
        <p:nvSpPr>
          <p:cNvPr id="3" name="Titre 1"/>
          <p:cNvSpPr txBox="1">
            <a:spLocks/>
          </p:cNvSpPr>
          <p:nvPr/>
        </p:nvSpPr>
        <p:spPr>
          <a:xfrm>
            <a:off x="1079875" y="1136371"/>
            <a:ext cx="7956560" cy="1424746"/>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fr-FR" sz="7200" dirty="0">
                <a:solidFill>
                  <a:schemeClr val="tx2">
                    <a:lumMod val="75000"/>
                  </a:schemeClr>
                </a:solidFill>
              </a:rPr>
              <a:t>2</a:t>
            </a:r>
            <a:r>
              <a:rPr lang="fr-FR" sz="7200" baseline="30000" dirty="0">
                <a:solidFill>
                  <a:schemeClr val="tx2">
                    <a:lumMod val="75000"/>
                  </a:schemeClr>
                </a:solidFill>
              </a:rPr>
              <a:t>ème</a:t>
            </a:r>
            <a:r>
              <a:rPr lang="fr-FR" sz="7200" dirty="0">
                <a:solidFill>
                  <a:schemeClr val="tx2">
                    <a:lumMod val="75000"/>
                  </a:schemeClr>
                </a:solidFill>
              </a:rPr>
              <a:t> Partie</a:t>
            </a:r>
          </a:p>
        </p:txBody>
      </p:sp>
    </p:spTree>
    <p:extLst>
      <p:ext uri="{BB962C8B-B14F-4D97-AF65-F5344CB8AC3E}">
        <p14:creationId xmlns:p14="http://schemas.microsoft.com/office/powerpoint/2010/main" val="214611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texte 2"/>
          <p:cNvSpPr>
            <a:spLocks noGrp="1"/>
          </p:cNvSpPr>
          <p:nvPr>
            <p:ph type="body" idx="1"/>
          </p:nvPr>
        </p:nvSpPr>
        <p:spPr/>
        <p:txBody>
          <a:bodyPr/>
          <a:lstStyle/>
          <a:p>
            <a:endParaRPr lang="fr-F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0280" y="382772"/>
            <a:ext cx="7482840" cy="6109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8414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9665" y="1112818"/>
            <a:ext cx="7956560" cy="1424746"/>
          </a:xfrm>
        </p:spPr>
        <p:txBody>
          <a:bodyPr>
            <a:normAutofit fontScale="90000"/>
          </a:bodyPr>
          <a:lstStyle/>
          <a:p>
            <a:r>
              <a:rPr lang="fr-FR" sz="7200" dirty="0">
                <a:solidFill>
                  <a:schemeClr val="tx2">
                    <a:lumMod val="75000"/>
                  </a:schemeClr>
                </a:solidFill>
              </a:rPr>
              <a:t>Le Projet Educatif Communal</a:t>
            </a:r>
          </a:p>
        </p:txBody>
      </p:sp>
    </p:spTree>
    <p:extLst>
      <p:ext uri="{BB962C8B-B14F-4D97-AF65-F5344CB8AC3E}">
        <p14:creationId xmlns:p14="http://schemas.microsoft.com/office/powerpoint/2010/main" val="108457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77333" y="609600"/>
            <a:ext cx="9829953" cy="1320800"/>
          </a:xfrm>
          <a:prstGeom prst="rect">
            <a:avLst/>
          </a:prstGeom>
        </p:spPr>
        <p:txBody>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pPr algn="ctr"/>
            <a:r>
              <a:rPr lang="fr-FR" b="1" dirty="0">
                <a:solidFill>
                  <a:schemeClr val="tx2">
                    <a:lumMod val="75000"/>
                  </a:schemeClr>
                </a:solidFill>
              </a:rPr>
              <a:t>Un collectif au service du projet territorial </a:t>
            </a:r>
            <a:r>
              <a:rPr lang="fr-FR" dirty="0">
                <a:solidFill>
                  <a:schemeClr val="tx2">
                    <a:lumMod val="75000"/>
                  </a:schemeClr>
                </a:solidFill>
              </a:rPr>
              <a:t>: </a:t>
            </a:r>
            <a:br>
              <a:rPr lang="fr-FR" dirty="0">
                <a:solidFill>
                  <a:schemeClr val="tx2">
                    <a:lumMod val="75000"/>
                  </a:schemeClr>
                </a:solidFill>
              </a:rPr>
            </a:br>
            <a:endParaRPr lang="fr-FR" sz="1800" dirty="0">
              <a:solidFill>
                <a:schemeClr val="tx2">
                  <a:lumMod val="75000"/>
                </a:schemeClr>
              </a:solidFill>
            </a:endParaRPr>
          </a:p>
        </p:txBody>
      </p:sp>
      <p:sp>
        <p:nvSpPr>
          <p:cNvPr id="3" name="ZoneTexte 2"/>
          <p:cNvSpPr txBox="1"/>
          <p:nvPr/>
        </p:nvSpPr>
        <p:spPr>
          <a:xfrm>
            <a:off x="373225" y="1614196"/>
            <a:ext cx="6895322" cy="2031325"/>
          </a:xfrm>
          <a:prstGeom prst="rect">
            <a:avLst/>
          </a:prstGeom>
          <a:noFill/>
        </p:spPr>
        <p:txBody>
          <a:bodyPr wrap="square" rtlCol="0">
            <a:spAutoFit/>
          </a:bodyPr>
          <a:lstStyle/>
          <a:p>
            <a:r>
              <a:rPr lang="fr-FR" sz="1200" b="1" dirty="0">
                <a:solidFill>
                  <a:schemeClr val="accent1">
                    <a:lumMod val="75000"/>
                  </a:schemeClr>
                </a:solidFill>
              </a:rPr>
              <a:t>Garantir la continuité éducative et viser la réussite scolaire pour tous :</a:t>
            </a:r>
          </a:p>
          <a:p>
            <a:r>
              <a:rPr lang="fr-FR" sz="1200" dirty="0"/>
              <a:t> </a:t>
            </a:r>
          </a:p>
          <a:p>
            <a:pPr marL="285750" lvl="0" indent="-285750">
              <a:buFont typeface="Wingdings" panose="05000000000000000000" pitchFamily="2" charset="2"/>
              <a:buChar char="Ø"/>
            </a:pPr>
            <a:r>
              <a:rPr lang="fr-FR" sz="1200" dirty="0"/>
              <a:t>Assurer la continuité, la complémentarité et la cohérence des différents temps éducatifs, à travers une coopération renforcée entre les acteurs,</a:t>
            </a:r>
          </a:p>
          <a:p>
            <a:pPr marL="285750" lvl="0" indent="-285750">
              <a:buFont typeface="Wingdings" panose="05000000000000000000" pitchFamily="2" charset="2"/>
              <a:buChar char="Ø"/>
            </a:pPr>
            <a:r>
              <a:rPr lang="fr-FR" sz="1200" dirty="0"/>
              <a:t>Renforcer la communication avec les parents et favoriser les échanges avec les autres acteurs de l’éducation,</a:t>
            </a:r>
          </a:p>
          <a:p>
            <a:pPr marL="285750" lvl="0" indent="-285750">
              <a:buFont typeface="Wingdings" panose="05000000000000000000" pitchFamily="2" charset="2"/>
              <a:buChar char="Ø"/>
            </a:pPr>
            <a:r>
              <a:rPr lang="fr-FR" sz="1200" dirty="0"/>
              <a:t>Favoriser la réussite scolaire en offrant les meilleures conditions matérielles et pédagogiques aux enfants, dans le respect des projets d’écoles,</a:t>
            </a:r>
          </a:p>
          <a:p>
            <a:pPr marL="285750" lvl="0" indent="-285750">
              <a:buFont typeface="Wingdings" panose="05000000000000000000" pitchFamily="2" charset="2"/>
              <a:buChar char="Ø"/>
            </a:pPr>
            <a:r>
              <a:rPr lang="fr-FR" sz="1200" b="1" dirty="0"/>
              <a:t>Favoriser les échanges entre la micro-crèche, l’accueil de loisirs et l’école maternelle,</a:t>
            </a:r>
            <a:endParaRPr lang="fr-FR" sz="1200" dirty="0"/>
          </a:p>
          <a:p>
            <a:endParaRPr lang="fr-FR" dirty="0"/>
          </a:p>
        </p:txBody>
      </p:sp>
      <p:sp>
        <p:nvSpPr>
          <p:cNvPr id="4" name="ZoneTexte 3"/>
          <p:cNvSpPr txBox="1"/>
          <p:nvPr/>
        </p:nvSpPr>
        <p:spPr>
          <a:xfrm>
            <a:off x="3592284" y="3645521"/>
            <a:ext cx="8033657" cy="1569660"/>
          </a:xfrm>
          <a:prstGeom prst="rect">
            <a:avLst/>
          </a:prstGeom>
          <a:noFill/>
        </p:spPr>
        <p:txBody>
          <a:bodyPr wrap="square" rtlCol="0">
            <a:spAutoFit/>
          </a:bodyPr>
          <a:lstStyle/>
          <a:p>
            <a:r>
              <a:rPr lang="fr-FR" sz="1200" b="1" dirty="0">
                <a:solidFill>
                  <a:schemeClr val="accent1">
                    <a:lumMod val="75000"/>
                  </a:schemeClr>
                </a:solidFill>
              </a:rPr>
              <a:t>Consolider pour tous les enfants une offre éducative de qualité permettant leur développement et leur épanouissement :</a:t>
            </a:r>
          </a:p>
          <a:p>
            <a:r>
              <a:rPr lang="fr-FR" sz="1200" dirty="0"/>
              <a:t> </a:t>
            </a:r>
          </a:p>
          <a:p>
            <a:pPr marL="171450" lvl="0" indent="-171450">
              <a:buFont typeface="Wingdings" panose="05000000000000000000" pitchFamily="2" charset="2"/>
              <a:buChar char="Ø"/>
            </a:pPr>
            <a:r>
              <a:rPr lang="fr-FR" sz="1200" dirty="0"/>
              <a:t>Favoriser l’accès à l’offre éducative, à la culture et aux loisirs pour tous,</a:t>
            </a:r>
          </a:p>
          <a:p>
            <a:pPr marL="171450" lvl="0" indent="-171450">
              <a:buFont typeface="Wingdings" panose="05000000000000000000" pitchFamily="2" charset="2"/>
              <a:buChar char="Ø"/>
            </a:pPr>
            <a:r>
              <a:rPr lang="fr-FR" sz="1200" dirty="0"/>
              <a:t>Conforter une offre éducative respectant les rythmes de l’enfant,</a:t>
            </a:r>
          </a:p>
          <a:p>
            <a:pPr marL="171450" lvl="0" indent="-171450">
              <a:buFont typeface="Wingdings" panose="05000000000000000000" pitchFamily="2" charset="2"/>
              <a:buChar char="Ø"/>
            </a:pPr>
            <a:r>
              <a:rPr lang="fr-FR" sz="1200" dirty="0"/>
              <a:t>Poursuivre la pratique d’activités éducatives permettant le développement de nouvelles compétences et la responsabilisation des enfants,</a:t>
            </a:r>
          </a:p>
          <a:p>
            <a:pPr marL="171450" lvl="0" indent="-171450">
              <a:buFont typeface="Wingdings" panose="05000000000000000000" pitchFamily="2" charset="2"/>
              <a:buChar char="Ø"/>
            </a:pPr>
            <a:r>
              <a:rPr lang="fr-FR" sz="1200" dirty="0"/>
              <a:t>Promouvoir la santé et le bien être des enfants dans toutes les actions éducatives,</a:t>
            </a:r>
          </a:p>
        </p:txBody>
      </p:sp>
      <p:sp>
        <p:nvSpPr>
          <p:cNvPr id="5" name="ZoneTexte 4"/>
          <p:cNvSpPr txBox="1"/>
          <p:nvPr/>
        </p:nvSpPr>
        <p:spPr>
          <a:xfrm>
            <a:off x="677334" y="5380672"/>
            <a:ext cx="9986373" cy="1477328"/>
          </a:xfrm>
          <a:prstGeom prst="rect">
            <a:avLst/>
          </a:prstGeom>
          <a:noFill/>
        </p:spPr>
        <p:txBody>
          <a:bodyPr wrap="square" rtlCol="0">
            <a:spAutoFit/>
          </a:bodyPr>
          <a:lstStyle/>
          <a:p>
            <a:r>
              <a:rPr lang="fr-FR" sz="1200" b="1" dirty="0">
                <a:solidFill>
                  <a:schemeClr val="accent1">
                    <a:lumMod val="75000"/>
                  </a:schemeClr>
                </a:solidFill>
              </a:rPr>
              <a:t>Développer la savoir vivre ensemble pour faire de notre commune un territoire solidaire et respectueux :</a:t>
            </a:r>
          </a:p>
          <a:p>
            <a:r>
              <a:rPr lang="fr-FR" sz="1200" dirty="0"/>
              <a:t> </a:t>
            </a:r>
          </a:p>
          <a:p>
            <a:pPr marL="171450" lvl="0" indent="-171450">
              <a:buFont typeface="Wingdings" panose="05000000000000000000" pitchFamily="2" charset="2"/>
              <a:buChar char="Ø"/>
            </a:pPr>
            <a:r>
              <a:rPr lang="fr-FR" sz="1200" dirty="0"/>
              <a:t>Développer l’apprentissage à la vie citoyenne et éduquer à l’environnement et au développement durable, Conseil Municipal Enfants</a:t>
            </a:r>
          </a:p>
          <a:p>
            <a:pPr marL="171450" lvl="0" indent="-171450">
              <a:buFont typeface="Wingdings" panose="05000000000000000000" pitchFamily="2" charset="2"/>
              <a:buChar char="Ø"/>
            </a:pPr>
            <a:r>
              <a:rPr lang="fr-FR" sz="1200" dirty="0"/>
              <a:t>Développer les liens intergénérationnels et les partenariats avec les associations.</a:t>
            </a:r>
          </a:p>
          <a:p>
            <a:pPr marL="171450" indent="-171450">
              <a:buFont typeface="Wingdings" panose="05000000000000000000" pitchFamily="2" charset="2"/>
              <a:buChar char="Ø"/>
            </a:pPr>
            <a:r>
              <a:rPr lang="fr-FR" sz="1200" b="1" dirty="0"/>
              <a:t>Aider les jeunes à se lancer dans la vie active</a:t>
            </a:r>
            <a:endParaRPr lang="fr-FR" sz="1200" dirty="0"/>
          </a:p>
          <a:p>
            <a:pPr lvl="0"/>
            <a:endParaRPr lang="fr-FR" sz="1200" dirty="0"/>
          </a:p>
          <a:p>
            <a:endParaRPr lang="fr-FR" dirty="0"/>
          </a:p>
        </p:txBody>
      </p:sp>
      <p:sp>
        <p:nvSpPr>
          <p:cNvPr id="6" name="Bulle ronde 5"/>
          <p:cNvSpPr/>
          <p:nvPr/>
        </p:nvSpPr>
        <p:spPr>
          <a:xfrm>
            <a:off x="8280400" y="1778000"/>
            <a:ext cx="3162300" cy="16256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t>2017/2020</a:t>
            </a:r>
            <a:endParaRPr lang="fr-FR" sz="3600" dirty="0"/>
          </a:p>
        </p:txBody>
      </p:sp>
    </p:spTree>
    <p:extLst>
      <p:ext uri="{BB962C8B-B14F-4D97-AF65-F5344CB8AC3E}">
        <p14:creationId xmlns:p14="http://schemas.microsoft.com/office/powerpoint/2010/main" val="299665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57165" y="1455718"/>
            <a:ext cx="7956560" cy="1424746"/>
          </a:xfrm>
        </p:spPr>
        <p:txBody>
          <a:bodyPr>
            <a:normAutofit/>
          </a:bodyPr>
          <a:lstStyle/>
          <a:p>
            <a:r>
              <a:rPr lang="fr-FR" sz="7200" dirty="0">
                <a:solidFill>
                  <a:schemeClr val="tx2">
                    <a:lumMod val="75000"/>
                  </a:schemeClr>
                </a:solidFill>
              </a:rPr>
              <a:t>Le Relationnel</a:t>
            </a:r>
          </a:p>
        </p:txBody>
      </p:sp>
    </p:spTree>
    <p:extLst>
      <p:ext uri="{BB962C8B-B14F-4D97-AF65-F5344CB8AC3E}">
        <p14:creationId xmlns:p14="http://schemas.microsoft.com/office/powerpoint/2010/main" val="375458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85000" lnSpcReduction="20000"/>
          </a:bodyPr>
          <a:lstStyle/>
          <a:p>
            <a:r>
              <a:rPr lang="fr-FR" dirty="0"/>
              <a:t>L'équipe veillera à être à l'écoute des enfants, et à favoriser les échanges. Les enfants seront responsabilisés notamment par la participation aux tâches quotidiennes, et par la mise en place des règles de vie, élaborées par et avec eux. </a:t>
            </a:r>
          </a:p>
          <a:p>
            <a:r>
              <a:rPr lang="fr-FR" dirty="0"/>
              <a:t>L’animateur peut être proche, et vivre de bons moments avec les enfants, mais il est indispensable de conserver une juste distance avec eux, et de leur expliquer. L’attitude de l’animateur est fondamentale, l’animateur doit avoir </a:t>
            </a:r>
            <a:r>
              <a:rPr lang="fr-FR" u="sng" dirty="0"/>
              <a:t>un comportement exemplaire qui doit exclure toute forme de violence (ou </a:t>
            </a:r>
            <a:r>
              <a:rPr lang="fr-FR" u="sng" dirty="0" smtClean="0"/>
              <a:t>d’agressivité), </a:t>
            </a:r>
            <a:r>
              <a:rPr lang="fr-FR" u="sng" dirty="0"/>
              <a:t>verbale et physique</a:t>
            </a:r>
            <a:r>
              <a:rPr lang="fr-FR" dirty="0"/>
              <a:t>. L’animateur se doit d’être cohérent, et donc de respecter lui-même les règles de vie de la structure. </a:t>
            </a:r>
          </a:p>
          <a:p>
            <a:r>
              <a:rPr lang="fr-FR" dirty="0"/>
              <a:t>Dans la relation à l’enfant, l’animateur devra faire respecter les règles qui ont été décidées en équipe, et appliquer des sanctions si les règles ne sont pas respectées pour le bien-être des enfants. </a:t>
            </a:r>
          </a:p>
        </p:txBody>
      </p:sp>
      <p:sp>
        <p:nvSpPr>
          <p:cNvPr id="2" name="Titre 1"/>
          <p:cNvSpPr>
            <a:spLocks noGrp="1"/>
          </p:cNvSpPr>
          <p:nvPr>
            <p:ph type="title"/>
          </p:nvPr>
        </p:nvSpPr>
        <p:spPr/>
        <p:txBody>
          <a:bodyPr/>
          <a:lstStyle/>
          <a:p>
            <a:r>
              <a:rPr lang="fr-FR" b="1" dirty="0">
                <a:solidFill>
                  <a:schemeClr val="tx2">
                    <a:lumMod val="75000"/>
                  </a:schemeClr>
                </a:solidFill>
              </a:rPr>
              <a:t>Entre Enfants et Animateurs</a:t>
            </a:r>
          </a:p>
        </p:txBody>
      </p:sp>
    </p:spTree>
    <p:extLst>
      <p:ext uri="{BB962C8B-B14F-4D97-AF65-F5344CB8AC3E}">
        <p14:creationId xmlns:p14="http://schemas.microsoft.com/office/powerpoint/2010/main" val="391753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36865" y="1662545"/>
            <a:ext cx="8633274" cy="4387399"/>
          </a:xfrm>
        </p:spPr>
        <p:txBody>
          <a:bodyPr>
            <a:normAutofit fontScale="92500" lnSpcReduction="20000"/>
          </a:bodyPr>
          <a:lstStyle/>
          <a:p>
            <a:r>
              <a:rPr lang="fr-FR" dirty="0"/>
              <a:t>L’équipe d’animation veillera à créer un lien avec les familles et de répondre à leurs interrogations. Des rencontres conviviales seront organisées avec les parents à la fin de chaque trimestre pour tisser un lien. </a:t>
            </a:r>
          </a:p>
          <a:p>
            <a:r>
              <a:rPr lang="fr-FR" dirty="0"/>
              <a:t>Les parents seront informés des différentes animations prévues par le biais des programmes d’animation. Le projet pédagogique de la structure sera également à disposition des familles. </a:t>
            </a:r>
          </a:p>
          <a:p>
            <a:r>
              <a:rPr lang="fr-FR" dirty="0"/>
              <a:t>Les familles pourront être investies sur les activités mises en place : matériel, connaissance technique… </a:t>
            </a:r>
          </a:p>
          <a:p>
            <a:r>
              <a:rPr lang="fr-FR" dirty="0"/>
              <a:t>L’animateur peut être proche des familles, mais il est indispensable de conserver une juste distance avec elles, et de lui expliquer que le cadre professionnel est différent du cadre personnel. L’attitude de l’animateur est fondamentale, l’animateur doit avoir un comportement exemplaire et professionnel. </a:t>
            </a:r>
          </a:p>
        </p:txBody>
      </p:sp>
      <p:sp>
        <p:nvSpPr>
          <p:cNvPr id="2" name="Titre 1"/>
          <p:cNvSpPr>
            <a:spLocks noGrp="1"/>
          </p:cNvSpPr>
          <p:nvPr>
            <p:ph type="title"/>
          </p:nvPr>
        </p:nvSpPr>
        <p:spPr/>
        <p:txBody>
          <a:bodyPr/>
          <a:lstStyle/>
          <a:p>
            <a:r>
              <a:rPr lang="fr-FR" b="1" dirty="0">
                <a:solidFill>
                  <a:schemeClr val="tx2">
                    <a:lumMod val="75000"/>
                  </a:schemeClr>
                </a:solidFill>
              </a:rPr>
              <a:t>Entre Parents et Animateurs</a:t>
            </a:r>
          </a:p>
        </p:txBody>
      </p:sp>
    </p:spTree>
    <p:extLst>
      <p:ext uri="{BB962C8B-B14F-4D97-AF65-F5344CB8AC3E}">
        <p14:creationId xmlns:p14="http://schemas.microsoft.com/office/powerpoint/2010/main" val="271675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a:p>
          <a:p>
            <a:r>
              <a:rPr lang="fr-FR" dirty="0"/>
              <a:t>Faire des temps libres des espaces/temps d’éducation partagée et conviviaux. </a:t>
            </a:r>
          </a:p>
          <a:p>
            <a:r>
              <a:rPr lang="fr-FR" dirty="0" smtClean="0"/>
              <a:t>Amener </a:t>
            </a:r>
            <a:r>
              <a:rPr lang="fr-FR" dirty="0"/>
              <a:t>les enfants à vivre pleinement leur territoire, leur environnement. </a:t>
            </a:r>
          </a:p>
          <a:p>
            <a:r>
              <a:rPr lang="fr-FR" dirty="0" smtClean="0"/>
              <a:t>Donner </a:t>
            </a:r>
            <a:r>
              <a:rPr lang="fr-FR" dirty="0"/>
              <a:t>les outils nécessaires pour construire sa place dans la société. </a:t>
            </a:r>
          </a:p>
          <a:p>
            <a:r>
              <a:rPr lang="fr-FR" dirty="0" smtClean="0"/>
              <a:t>Lutter </a:t>
            </a:r>
            <a:r>
              <a:rPr lang="fr-FR" dirty="0"/>
              <a:t>contre toute forme de discrimination au nom du bien vivre ensemble. </a:t>
            </a:r>
          </a:p>
          <a:p>
            <a:endParaRPr lang="fr-FR" dirty="0"/>
          </a:p>
        </p:txBody>
      </p:sp>
      <p:sp>
        <p:nvSpPr>
          <p:cNvPr id="3" name="Titre 2"/>
          <p:cNvSpPr>
            <a:spLocks noGrp="1"/>
          </p:cNvSpPr>
          <p:nvPr>
            <p:ph type="title"/>
          </p:nvPr>
        </p:nvSpPr>
        <p:spPr/>
        <p:txBody>
          <a:bodyPr/>
          <a:lstStyle/>
          <a:p>
            <a:r>
              <a:rPr lang="fr-FR" dirty="0" smtClean="0">
                <a:solidFill>
                  <a:schemeClr val="tx2">
                    <a:lumMod val="75000"/>
                  </a:schemeClr>
                </a:solidFill>
              </a:rPr>
              <a:t>Nos intentions éducatives</a:t>
            </a:r>
            <a:endParaRPr lang="fr-FR" dirty="0">
              <a:solidFill>
                <a:schemeClr val="tx2">
                  <a:lumMod val="75000"/>
                </a:schemeClr>
              </a:solidFill>
            </a:endParaRPr>
          </a:p>
        </p:txBody>
      </p:sp>
      <p:sp>
        <p:nvSpPr>
          <p:cNvPr id="4" name="ZoneTexte 3"/>
          <p:cNvSpPr txBox="1"/>
          <p:nvPr/>
        </p:nvSpPr>
        <p:spPr>
          <a:xfrm>
            <a:off x="1249251" y="1906073"/>
            <a:ext cx="7972022" cy="646331"/>
          </a:xfrm>
          <a:prstGeom prst="rect">
            <a:avLst/>
          </a:prstGeom>
          <a:noFill/>
        </p:spPr>
        <p:txBody>
          <a:bodyPr wrap="square" rtlCol="0">
            <a:spAutoFit/>
          </a:bodyPr>
          <a:lstStyle/>
          <a:p>
            <a:r>
              <a:rPr lang="fr-FR" b="1" dirty="0" smtClean="0">
                <a:solidFill>
                  <a:srgbClr val="FF0000"/>
                </a:solidFill>
              </a:rPr>
              <a:t>A nous la parole….</a:t>
            </a:r>
          </a:p>
          <a:p>
            <a:r>
              <a:rPr lang="fr-FR" b="1" dirty="0" smtClean="0">
                <a:solidFill>
                  <a:srgbClr val="FF0000"/>
                </a:solidFill>
              </a:rPr>
              <a:t>Que souhaitons nous pour les enfants pour aujourd’hui et pour demain ?</a:t>
            </a:r>
            <a:endParaRPr lang="fr-FR" b="1" dirty="0">
              <a:solidFill>
                <a:srgbClr val="FF0000"/>
              </a:solidFill>
            </a:endParaRPr>
          </a:p>
        </p:txBody>
      </p:sp>
    </p:spTree>
    <p:extLst>
      <p:ext uri="{BB962C8B-B14F-4D97-AF65-F5344CB8AC3E}">
        <p14:creationId xmlns:p14="http://schemas.microsoft.com/office/powerpoint/2010/main" val="2408410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3146" y="4924399"/>
            <a:ext cx="9684328" cy="1424746"/>
          </a:xfrm>
        </p:spPr>
        <p:txBody>
          <a:bodyPr>
            <a:normAutofit fontScale="90000"/>
          </a:bodyPr>
          <a:lstStyle/>
          <a:p>
            <a:r>
              <a:rPr lang="fr-FR" sz="7200" dirty="0">
                <a:solidFill>
                  <a:schemeClr val="tx2">
                    <a:lumMod val="75000"/>
                  </a:schemeClr>
                </a:solidFill>
              </a:rPr>
              <a:t>Le projet pédagogique…</a:t>
            </a:r>
          </a:p>
        </p:txBody>
      </p:sp>
      <p:sp>
        <p:nvSpPr>
          <p:cNvPr id="3" name="Titre 1"/>
          <p:cNvSpPr txBox="1">
            <a:spLocks/>
          </p:cNvSpPr>
          <p:nvPr/>
        </p:nvSpPr>
        <p:spPr>
          <a:xfrm>
            <a:off x="1079875" y="1136371"/>
            <a:ext cx="7956560" cy="1424746"/>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fr-FR" sz="7200" dirty="0">
                <a:solidFill>
                  <a:schemeClr val="tx2">
                    <a:lumMod val="75000"/>
                  </a:schemeClr>
                </a:solidFill>
              </a:rPr>
              <a:t>3</a:t>
            </a:r>
            <a:r>
              <a:rPr lang="fr-FR" sz="7200" baseline="30000" dirty="0">
                <a:solidFill>
                  <a:schemeClr val="tx2">
                    <a:lumMod val="75000"/>
                  </a:schemeClr>
                </a:solidFill>
              </a:rPr>
              <a:t>ème</a:t>
            </a:r>
            <a:r>
              <a:rPr lang="fr-FR" sz="7200" dirty="0">
                <a:solidFill>
                  <a:schemeClr val="tx2">
                    <a:lumMod val="75000"/>
                  </a:schemeClr>
                </a:solidFill>
              </a:rPr>
              <a:t> Partie</a:t>
            </a:r>
          </a:p>
        </p:txBody>
      </p:sp>
    </p:spTree>
    <p:extLst>
      <p:ext uri="{BB962C8B-B14F-4D97-AF65-F5344CB8AC3E}">
        <p14:creationId xmlns:p14="http://schemas.microsoft.com/office/powerpoint/2010/main" val="59789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64"/>
          <p:cNvSpPr>
            <a:spLocks noChangeArrowheads="1"/>
          </p:cNvSpPr>
          <p:nvPr/>
        </p:nvSpPr>
        <p:spPr bwMode="auto">
          <a:xfrm flipV="1">
            <a:off x="152400" y="170794"/>
            <a:ext cx="971065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rPr>
              <a:t/>
            </a:r>
            <a:br>
              <a:rPr kumimoji="0" lang="fr-FR" altLang="fr-FR" sz="1800" b="0" i="0" u="none" strike="noStrike" cap="none" normalizeH="0" baseline="0" dirty="0">
                <a:ln>
                  <a:noFill/>
                </a:ln>
                <a:solidFill>
                  <a:schemeClr val="tx1"/>
                </a:solidFill>
                <a:effectLst/>
                <a:latin typeface="Arial" panose="020B0604020202020204" pitchFamily="34" charset="0"/>
              </a:rPr>
            </a:b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56" name="Rectangle 66"/>
          <p:cNvSpPr>
            <a:spLocks noChangeArrowheads="1"/>
          </p:cNvSpPr>
          <p:nvPr/>
        </p:nvSpPr>
        <p:spPr bwMode="auto">
          <a:xfrm flipV="1">
            <a:off x="152400" y="309293"/>
            <a:ext cx="971065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57" name="Rectangle 69"/>
          <p:cNvSpPr>
            <a:spLocks noChangeArrowheads="1"/>
          </p:cNvSpPr>
          <p:nvPr/>
        </p:nvSpPr>
        <p:spPr bwMode="auto">
          <a:xfrm flipV="1">
            <a:off x="152400" y="447793"/>
            <a:ext cx="97106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Verdana" panose="020B060403050404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 name="ZoneTexte 1"/>
          <p:cNvSpPr txBox="1"/>
          <p:nvPr/>
        </p:nvSpPr>
        <p:spPr>
          <a:xfrm>
            <a:off x="476518" y="1584101"/>
            <a:ext cx="11178861" cy="4524315"/>
          </a:xfrm>
          <a:prstGeom prst="rect">
            <a:avLst/>
          </a:prstGeom>
          <a:noFill/>
        </p:spPr>
        <p:txBody>
          <a:bodyPr wrap="square" rtlCol="0">
            <a:spAutoFit/>
          </a:bodyPr>
          <a:lstStyle/>
          <a:p>
            <a:pPr algn="ctr"/>
            <a:r>
              <a:rPr lang="fr-FR" sz="7200" dirty="0" smtClean="0">
                <a:solidFill>
                  <a:schemeClr val="tx2">
                    <a:lumMod val="75000"/>
                  </a:schemeClr>
                </a:solidFill>
              </a:rPr>
              <a:t>Voir organigramme du service Enfance</a:t>
            </a:r>
          </a:p>
          <a:p>
            <a:pPr algn="ctr"/>
            <a:endParaRPr lang="fr-FR" sz="7200" dirty="0">
              <a:solidFill>
                <a:schemeClr val="tx2">
                  <a:lumMod val="75000"/>
                </a:schemeClr>
              </a:solidFill>
            </a:endParaRPr>
          </a:p>
          <a:p>
            <a:pPr algn="ctr"/>
            <a:r>
              <a:rPr lang="fr-FR" sz="7200" dirty="0" smtClean="0">
                <a:solidFill>
                  <a:schemeClr val="tx2">
                    <a:lumMod val="75000"/>
                  </a:schemeClr>
                </a:solidFill>
              </a:rPr>
              <a:t>Annexe 1</a:t>
            </a:r>
            <a:endParaRPr lang="fr-FR" sz="7200" dirty="0">
              <a:solidFill>
                <a:schemeClr val="tx2">
                  <a:lumMod val="75000"/>
                </a:schemeClr>
              </a:solidFill>
            </a:endParaRPr>
          </a:p>
        </p:txBody>
      </p:sp>
    </p:spTree>
    <p:extLst>
      <p:ext uri="{BB962C8B-B14F-4D97-AF65-F5344CB8AC3E}">
        <p14:creationId xmlns:p14="http://schemas.microsoft.com/office/powerpoint/2010/main" val="2665088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pPr lvl="0"/>
            <a:r>
              <a:rPr lang="fr-FR" b="1" u="sng" dirty="0">
                <a:solidFill>
                  <a:schemeClr val="tx2">
                    <a:lumMod val="75000"/>
                  </a:schemeClr>
                </a:solidFill>
              </a:rPr>
              <a:t>Favoriser une bonne communication entre les acteurs éducatifs 1</a:t>
            </a:r>
            <a:endParaRPr lang="fr-FR" dirty="0">
              <a:solidFill>
                <a:schemeClr val="tx2">
                  <a:lumMod val="75000"/>
                </a:schemeClr>
              </a:solidFill>
            </a:endParaRPr>
          </a:p>
        </p:txBody>
      </p:sp>
      <p:sp>
        <p:nvSpPr>
          <p:cNvPr id="4" name="Espace réservé du texte 3"/>
          <p:cNvSpPr>
            <a:spLocks noGrp="1"/>
          </p:cNvSpPr>
          <p:nvPr>
            <p:ph type="body" idx="1"/>
          </p:nvPr>
        </p:nvSpPr>
        <p:spPr/>
        <p:txBody>
          <a:bodyPr/>
          <a:lstStyle/>
          <a:p>
            <a:r>
              <a:rPr lang="fr-FR" sz="1400" b="1" dirty="0">
                <a:solidFill>
                  <a:schemeClr val="accent1"/>
                </a:solidFill>
              </a:rPr>
              <a:t>Faire en sorte que les parents participent aux projets d’animations</a:t>
            </a:r>
            <a:endParaRPr lang="fr-FR" sz="1400" dirty="0">
              <a:solidFill>
                <a:schemeClr val="accent1"/>
              </a:solidFill>
            </a:endParaRPr>
          </a:p>
        </p:txBody>
      </p:sp>
      <p:sp>
        <p:nvSpPr>
          <p:cNvPr id="5" name="Espace réservé du contenu 4"/>
          <p:cNvSpPr>
            <a:spLocks noGrp="1"/>
          </p:cNvSpPr>
          <p:nvPr>
            <p:ph sz="half" idx="2"/>
          </p:nvPr>
        </p:nvSpPr>
        <p:spPr/>
        <p:txBody>
          <a:bodyPr>
            <a:normAutofit fontScale="62500" lnSpcReduction="20000"/>
          </a:bodyPr>
          <a:lstStyle/>
          <a:p>
            <a:pPr lvl="1"/>
            <a:r>
              <a:rPr lang="fr-FR" dirty="0"/>
              <a:t>Création de documents écrits (feuille inscriptions, demandes particulières, etc…),</a:t>
            </a:r>
          </a:p>
          <a:p>
            <a:pPr lvl="1"/>
            <a:r>
              <a:rPr lang="fr-FR" dirty="0"/>
              <a:t>Informations orales sur le contenu de la journée : sortie des TAP</a:t>
            </a:r>
          </a:p>
          <a:p>
            <a:pPr lvl="1"/>
            <a:r>
              <a:rPr lang="fr-FR" dirty="0"/>
              <a:t>Porte ouvertes trimestrielles,</a:t>
            </a:r>
          </a:p>
          <a:p>
            <a:pPr lvl="1"/>
            <a:r>
              <a:rPr lang="fr-FR" dirty="0"/>
              <a:t>Créer des panneaux d’affichage sur le passage des familles</a:t>
            </a:r>
          </a:p>
          <a:p>
            <a:pPr lvl="1"/>
            <a:r>
              <a:rPr lang="fr-FR" dirty="0"/>
              <a:t>Inviter les parents sur des activités,</a:t>
            </a:r>
          </a:p>
          <a:p>
            <a:pPr marL="0" indent="0">
              <a:buNone/>
            </a:pPr>
            <a:r>
              <a:rPr lang="fr-FR" dirty="0"/>
              <a:t> </a:t>
            </a:r>
          </a:p>
          <a:p>
            <a:pPr lvl="1"/>
            <a:r>
              <a:rPr lang="fr-FR" dirty="0"/>
              <a:t>Faire le premier pas vers les parents,</a:t>
            </a:r>
          </a:p>
          <a:p>
            <a:pPr lvl="1"/>
            <a:r>
              <a:rPr lang="fr-FR" dirty="0"/>
              <a:t>Mettre une limite entre privé et professionnel,</a:t>
            </a:r>
          </a:p>
          <a:p>
            <a:pPr lvl="1"/>
            <a:r>
              <a:rPr lang="fr-FR" dirty="0"/>
              <a:t>Garder son calme : écouter, entendre et analyser…</a:t>
            </a:r>
          </a:p>
          <a:p>
            <a:endParaRPr lang="fr-FR" dirty="0"/>
          </a:p>
          <a:p>
            <a:pPr lvl="1"/>
            <a:r>
              <a:rPr lang="fr-FR" dirty="0"/>
              <a:t>35 familles sont présentes sur les portes ouvertes,</a:t>
            </a:r>
          </a:p>
          <a:p>
            <a:pPr lvl="1"/>
            <a:r>
              <a:rPr lang="fr-FR" dirty="0"/>
              <a:t>10 parents ont participé a des projets d’animations,</a:t>
            </a:r>
          </a:p>
          <a:p>
            <a:pPr lvl="1"/>
            <a:r>
              <a:rPr lang="fr-FR" dirty="0"/>
              <a:t>Les parents posent des questions sur le fonctionnement</a:t>
            </a:r>
          </a:p>
          <a:p>
            <a:endParaRPr lang="fr-FR" dirty="0"/>
          </a:p>
          <a:p>
            <a:endParaRPr lang="fr-FR" dirty="0"/>
          </a:p>
        </p:txBody>
      </p:sp>
      <p:sp>
        <p:nvSpPr>
          <p:cNvPr id="6" name="Espace réservé du texte 5"/>
          <p:cNvSpPr>
            <a:spLocks noGrp="1"/>
          </p:cNvSpPr>
          <p:nvPr>
            <p:ph type="body" sz="quarter" idx="3"/>
          </p:nvPr>
        </p:nvSpPr>
        <p:spPr/>
        <p:txBody>
          <a:bodyPr/>
          <a:lstStyle/>
          <a:p>
            <a:r>
              <a:rPr lang="fr-FR" sz="1400" b="1" dirty="0">
                <a:solidFill>
                  <a:schemeClr val="accent1"/>
                </a:solidFill>
              </a:rPr>
              <a:t>Faire en sorte qu’il y aie une continuité entre le temps scolaire et le temps périscolaire</a:t>
            </a:r>
            <a:endParaRPr lang="fr-FR" sz="1400" dirty="0">
              <a:solidFill>
                <a:schemeClr val="accent1"/>
              </a:solidFill>
            </a:endParaRPr>
          </a:p>
        </p:txBody>
      </p:sp>
      <p:sp>
        <p:nvSpPr>
          <p:cNvPr id="7" name="Espace réservé du contenu 6"/>
          <p:cNvSpPr>
            <a:spLocks noGrp="1"/>
          </p:cNvSpPr>
          <p:nvPr>
            <p:ph sz="quarter" idx="4"/>
          </p:nvPr>
        </p:nvSpPr>
        <p:spPr/>
        <p:txBody>
          <a:bodyPr>
            <a:normAutofit fontScale="85000" lnSpcReduction="10000"/>
          </a:bodyPr>
          <a:lstStyle/>
          <a:p>
            <a:pPr lvl="1"/>
            <a:r>
              <a:rPr lang="fr-FR" dirty="0"/>
              <a:t>Discussions informelles,</a:t>
            </a:r>
          </a:p>
          <a:p>
            <a:pPr lvl="1"/>
            <a:r>
              <a:rPr lang="fr-FR" dirty="0"/>
              <a:t>Temps de concertation,</a:t>
            </a:r>
          </a:p>
          <a:p>
            <a:pPr lvl="1"/>
            <a:r>
              <a:rPr lang="fr-FR" dirty="0"/>
              <a:t>Réponses concertées,</a:t>
            </a:r>
          </a:p>
          <a:p>
            <a:pPr lvl="1"/>
            <a:r>
              <a:rPr lang="fr-FR" dirty="0"/>
              <a:t>Utilisation commune des locaux même spécifiques,</a:t>
            </a:r>
          </a:p>
          <a:p>
            <a:endParaRPr lang="fr-FR" dirty="0"/>
          </a:p>
          <a:p>
            <a:pPr lvl="1"/>
            <a:r>
              <a:rPr lang="fr-FR" dirty="0"/>
              <a:t>Etre respectueux du travail de l’autre,</a:t>
            </a:r>
          </a:p>
          <a:p>
            <a:pPr lvl="1"/>
            <a:r>
              <a:rPr lang="fr-FR" dirty="0"/>
              <a:t>Partager les informations,</a:t>
            </a:r>
          </a:p>
          <a:p>
            <a:endParaRPr lang="fr-FR" dirty="0"/>
          </a:p>
          <a:p>
            <a:pPr lvl="1"/>
            <a:r>
              <a:rPr lang="fr-FR" dirty="0"/>
              <a:t>Complémentarité dans les projets,</a:t>
            </a:r>
          </a:p>
          <a:p>
            <a:pPr lvl="1"/>
            <a:r>
              <a:rPr lang="fr-FR" dirty="0"/>
              <a:t>Discours cohérents vers les enfants</a:t>
            </a:r>
          </a:p>
        </p:txBody>
      </p:sp>
    </p:spTree>
    <p:extLst>
      <p:ext uri="{BB962C8B-B14F-4D97-AF65-F5344CB8AC3E}">
        <p14:creationId xmlns:p14="http://schemas.microsoft.com/office/powerpoint/2010/main" val="3345598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2"/>
          <p:cNvSpPr>
            <a:spLocks noGrp="1"/>
          </p:cNvSpPr>
          <p:nvPr>
            <p:ph type="title"/>
          </p:nvPr>
        </p:nvSpPr>
        <p:spPr>
          <a:xfrm>
            <a:off x="1063700" y="390660"/>
            <a:ext cx="8596668" cy="1320800"/>
          </a:xfrm>
        </p:spPr>
        <p:txBody>
          <a:bodyPr>
            <a:normAutofit fontScale="90000"/>
          </a:bodyPr>
          <a:lstStyle/>
          <a:p>
            <a:pPr lvl="0"/>
            <a:r>
              <a:rPr lang="fr-FR" b="1" u="sng" dirty="0">
                <a:solidFill>
                  <a:schemeClr val="tx2">
                    <a:lumMod val="75000"/>
                  </a:schemeClr>
                </a:solidFill>
              </a:rPr>
              <a:t>Favoriser une bonne communication entre les acteurs éducatifs 2</a:t>
            </a:r>
            <a:endParaRPr lang="fr-FR" dirty="0">
              <a:solidFill>
                <a:schemeClr val="tx2">
                  <a:lumMod val="75000"/>
                </a:schemeClr>
              </a:solidFill>
            </a:endParaRPr>
          </a:p>
        </p:txBody>
      </p:sp>
      <p:sp>
        <p:nvSpPr>
          <p:cNvPr id="18" name="Espace réservé du texte 3"/>
          <p:cNvSpPr>
            <a:spLocks noGrp="1"/>
          </p:cNvSpPr>
          <p:nvPr>
            <p:ph type="body" idx="1"/>
          </p:nvPr>
        </p:nvSpPr>
        <p:spPr>
          <a:xfrm>
            <a:off x="5968961" y="2560228"/>
            <a:ext cx="4185623" cy="576262"/>
          </a:xfrm>
        </p:spPr>
        <p:txBody>
          <a:bodyPr/>
          <a:lstStyle/>
          <a:p>
            <a:r>
              <a:rPr lang="fr-FR" sz="1400" b="1" dirty="0">
                <a:solidFill>
                  <a:schemeClr val="accent1"/>
                </a:solidFill>
              </a:rPr>
              <a:t>Faire en sorte que les projets d’animations se mettent en place avec les associations</a:t>
            </a:r>
            <a:endParaRPr lang="fr-FR" sz="1400" dirty="0">
              <a:solidFill>
                <a:schemeClr val="accent1"/>
              </a:solidFill>
            </a:endParaRPr>
          </a:p>
        </p:txBody>
      </p:sp>
      <p:sp>
        <p:nvSpPr>
          <p:cNvPr id="19" name="Espace réservé du contenu 4"/>
          <p:cNvSpPr>
            <a:spLocks noGrp="1"/>
          </p:cNvSpPr>
          <p:nvPr>
            <p:ph sz="half" idx="2"/>
          </p:nvPr>
        </p:nvSpPr>
        <p:spPr>
          <a:xfrm>
            <a:off x="6149265" y="3316794"/>
            <a:ext cx="4185623" cy="3304117"/>
          </a:xfrm>
        </p:spPr>
        <p:txBody>
          <a:bodyPr>
            <a:normAutofit fontScale="92500" lnSpcReduction="10000"/>
          </a:bodyPr>
          <a:lstStyle/>
          <a:p>
            <a:pPr lvl="1"/>
            <a:r>
              <a:rPr lang="fr-FR" dirty="0"/>
              <a:t>Recherche de partenariats,</a:t>
            </a:r>
          </a:p>
          <a:p>
            <a:pPr lvl="1"/>
            <a:r>
              <a:rPr lang="fr-FR" dirty="0"/>
              <a:t>Se présenter aux associations,</a:t>
            </a:r>
          </a:p>
          <a:p>
            <a:pPr lvl="1"/>
            <a:r>
              <a:rPr lang="fr-FR" dirty="0"/>
              <a:t>Faires des échanges,</a:t>
            </a:r>
          </a:p>
          <a:p>
            <a:endParaRPr lang="fr-FR" dirty="0"/>
          </a:p>
          <a:p>
            <a:pPr lvl="1"/>
            <a:r>
              <a:rPr lang="fr-FR" dirty="0"/>
              <a:t>Faire le premier pas vers les associations,</a:t>
            </a:r>
          </a:p>
          <a:p>
            <a:pPr lvl="1"/>
            <a:r>
              <a:rPr lang="fr-FR" dirty="0"/>
              <a:t>Entretenir les relations acquises,</a:t>
            </a:r>
          </a:p>
          <a:p>
            <a:endParaRPr lang="fr-FR" dirty="0"/>
          </a:p>
          <a:p>
            <a:pPr lvl="1"/>
            <a:r>
              <a:rPr lang="fr-FR" dirty="0"/>
              <a:t>5 projets communs,</a:t>
            </a:r>
          </a:p>
          <a:p>
            <a:pPr lvl="1"/>
            <a:r>
              <a:rPr lang="fr-FR" dirty="0"/>
              <a:t>Bonnes relations avec les associations</a:t>
            </a:r>
          </a:p>
          <a:p>
            <a:endParaRPr lang="fr-FR" dirty="0"/>
          </a:p>
        </p:txBody>
      </p:sp>
      <p:sp>
        <p:nvSpPr>
          <p:cNvPr id="20" name="Espace réservé du texte 5"/>
          <p:cNvSpPr>
            <a:spLocks noGrp="1"/>
          </p:cNvSpPr>
          <p:nvPr>
            <p:ph type="body" sz="quarter" idx="3"/>
          </p:nvPr>
        </p:nvSpPr>
        <p:spPr>
          <a:xfrm>
            <a:off x="555019" y="2019315"/>
            <a:ext cx="4185618" cy="576262"/>
          </a:xfrm>
        </p:spPr>
        <p:txBody>
          <a:bodyPr/>
          <a:lstStyle/>
          <a:p>
            <a:r>
              <a:rPr lang="fr-FR" sz="1400" b="1" dirty="0">
                <a:solidFill>
                  <a:schemeClr val="accent1"/>
                </a:solidFill>
              </a:rPr>
              <a:t>Faire en sorte que l’équipe d’animation soit capable d’évaluer son action</a:t>
            </a:r>
            <a:endParaRPr lang="fr-FR" sz="1400" dirty="0">
              <a:solidFill>
                <a:schemeClr val="accent1"/>
              </a:solidFill>
            </a:endParaRPr>
          </a:p>
        </p:txBody>
      </p:sp>
      <p:sp>
        <p:nvSpPr>
          <p:cNvPr id="21" name="Espace réservé du contenu 6"/>
          <p:cNvSpPr>
            <a:spLocks noGrp="1"/>
          </p:cNvSpPr>
          <p:nvPr>
            <p:ph sz="quarter" idx="4"/>
          </p:nvPr>
        </p:nvSpPr>
        <p:spPr>
          <a:xfrm>
            <a:off x="426231" y="2711488"/>
            <a:ext cx="4185617" cy="3790555"/>
          </a:xfrm>
        </p:spPr>
        <p:txBody>
          <a:bodyPr>
            <a:normAutofit fontScale="85000" lnSpcReduction="20000"/>
          </a:bodyPr>
          <a:lstStyle/>
          <a:p>
            <a:pPr lvl="1"/>
            <a:r>
              <a:rPr lang="fr-FR" dirty="0"/>
              <a:t>Réunion d’équipe toutes les semaines,</a:t>
            </a:r>
          </a:p>
          <a:p>
            <a:pPr lvl="1"/>
            <a:r>
              <a:rPr lang="fr-FR" dirty="0"/>
              <a:t>Réunion de bilan construire et efficace,</a:t>
            </a:r>
          </a:p>
          <a:p>
            <a:pPr lvl="1"/>
            <a:r>
              <a:rPr lang="fr-FR" dirty="0"/>
              <a:t>Temps de préparation,</a:t>
            </a:r>
          </a:p>
          <a:p>
            <a:pPr lvl="1"/>
            <a:r>
              <a:rPr lang="fr-FR" dirty="0"/>
              <a:t>Création de documents d’évaluation plus régulièrement</a:t>
            </a:r>
          </a:p>
          <a:p>
            <a:endParaRPr lang="fr-FR" dirty="0"/>
          </a:p>
          <a:p>
            <a:pPr lvl="1"/>
            <a:r>
              <a:rPr lang="fr-FR" dirty="0"/>
              <a:t>Oser dire,</a:t>
            </a:r>
          </a:p>
          <a:p>
            <a:pPr lvl="1"/>
            <a:r>
              <a:rPr lang="fr-FR" dirty="0"/>
              <a:t>Savoir dire,</a:t>
            </a:r>
          </a:p>
          <a:p>
            <a:pPr lvl="1"/>
            <a:r>
              <a:rPr lang="fr-FR" dirty="0"/>
              <a:t>Savoir entendre,</a:t>
            </a:r>
          </a:p>
          <a:p>
            <a:pPr lvl="1"/>
            <a:r>
              <a:rPr lang="fr-FR" dirty="0"/>
              <a:t>Se remettre en question,</a:t>
            </a:r>
          </a:p>
          <a:p>
            <a:endParaRPr lang="fr-FR" dirty="0"/>
          </a:p>
          <a:p>
            <a:pPr lvl="1"/>
            <a:r>
              <a:rPr lang="fr-FR" dirty="0"/>
              <a:t>De vrais projets en commun,</a:t>
            </a:r>
          </a:p>
          <a:p>
            <a:pPr lvl="1"/>
            <a:r>
              <a:rPr lang="fr-FR" dirty="0"/>
              <a:t>Echanges régulier sur les groupes,</a:t>
            </a:r>
          </a:p>
          <a:p>
            <a:pPr lvl="1"/>
            <a:r>
              <a:rPr lang="fr-FR" dirty="0"/>
              <a:t>Entraide et demande d’aide sur les activités,</a:t>
            </a:r>
          </a:p>
          <a:p>
            <a:pPr lvl="1"/>
            <a:r>
              <a:rPr lang="fr-FR" dirty="0"/>
              <a:t>Les conflits sont ouverts</a:t>
            </a:r>
          </a:p>
        </p:txBody>
      </p:sp>
    </p:spTree>
    <p:extLst>
      <p:ext uri="{BB962C8B-B14F-4D97-AF65-F5344CB8AC3E}">
        <p14:creationId xmlns:p14="http://schemas.microsoft.com/office/powerpoint/2010/main" val="7645391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2"/>
          <p:cNvSpPr>
            <a:spLocks noGrp="1"/>
          </p:cNvSpPr>
          <p:nvPr>
            <p:ph type="title"/>
          </p:nvPr>
        </p:nvSpPr>
        <p:spPr>
          <a:xfrm>
            <a:off x="278088" y="326265"/>
            <a:ext cx="11621991" cy="1320800"/>
          </a:xfrm>
        </p:spPr>
        <p:txBody>
          <a:bodyPr>
            <a:normAutofit fontScale="90000"/>
          </a:bodyPr>
          <a:lstStyle/>
          <a:p>
            <a:pPr lvl="0"/>
            <a:r>
              <a:rPr lang="fr-FR" b="1" u="sng" dirty="0">
                <a:solidFill>
                  <a:schemeClr val="tx2">
                    <a:lumMod val="75000"/>
                  </a:schemeClr>
                </a:solidFill>
              </a:rPr>
              <a:t>Permettre à l’enfant de créer ses propres projets </a:t>
            </a:r>
            <a:endParaRPr lang="fr-FR" dirty="0">
              <a:solidFill>
                <a:schemeClr val="tx2">
                  <a:lumMod val="75000"/>
                </a:schemeClr>
              </a:solidFill>
            </a:endParaRPr>
          </a:p>
        </p:txBody>
      </p:sp>
      <p:sp>
        <p:nvSpPr>
          <p:cNvPr id="9" name="Espace réservé du texte 3"/>
          <p:cNvSpPr>
            <a:spLocks noGrp="1"/>
          </p:cNvSpPr>
          <p:nvPr>
            <p:ph type="body" idx="1"/>
          </p:nvPr>
        </p:nvSpPr>
        <p:spPr>
          <a:xfrm>
            <a:off x="675745" y="2160983"/>
            <a:ext cx="4185623" cy="576262"/>
          </a:xfrm>
        </p:spPr>
        <p:txBody>
          <a:bodyPr/>
          <a:lstStyle/>
          <a:p>
            <a:r>
              <a:rPr lang="fr-FR" sz="1400" b="1" dirty="0">
                <a:solidFill>
                  <a:schemeClr val="accent1"/>
                </a:solidFill>
              </a:rPr>
              <a:t>Faire en sorte que les animateurs connaissent la démarche de projets </a:t>
            </a:r>
            <a:endParaRPr lang="fr-FR" sz="1400" dirty="0">
              <a:solidFill>
                <a:schemeClr val="accent1"/>
              </a:solidFill>
            </a:endParaRPr>
          </a:p>
        </p:txBody>
      </p:sp>
      <p:sp>
        <p:nvSpPr>
          <p:cNvPr id="10" name="Espace réservé du contenu 4"/>
          <p:cNvSpPr>
            <a:spLocks noGrp="1"/>
          </p:cNvSpPr>
          <p:nvPr>
            <p:ph sz="half" idx="2"/>
          </p:nvPr>
        </p:nvSpPr>
        <p:spPr>
          <a:xfrm>
            <a:off x="675745" y="2737245"/>
            <a:ext cx="4185623" cy="3304117"/>
          </a:xfrm>
        </p:spPr>
        <p:txBody>
          <a:bodyPr>
            <a:normAutofit fontScale="77500" lnSpcReduction="20000"/>
          </a:bodyPr>
          <a:lstStyle/>
          <a:p>
            <a:pPr lvl="1"/>
            <a:r>
              <a:rPr lang="fr-FR" dirty="0"/>
              <a:t>Temps de formation sur la conduite de projets,</a:t>
            </a:r>
          </a:p>
          <a:p>
            <a:pPr lvl="1"/>
            <a:r>
              <a:rPr lang="fr-FR" dirty="0"/>
              <a:t>Recherche d’information : financement, règlementation, etc..,</a:t>
            </a:r>
          </a:p>
          <a:p>
            <a:pPr lvl="1"/>
            <a:r>
              <a:rPr lang="fr-FR" dirty="0"/>
              <a:t>Connaître les besoins de l’enfant,</a:t>
            </a:r>
          </a:p>
          <a:p>
            <a:endParaRPr lang="fr-FR" dirty="0"/>
          </a:p>
          <a:p>
            <a:pPr lvl="1"/>
            <a:r>
              <a:rPr lang="fr-FR" dirty="0"/>
              <a:t>Savoir transmettre,</a:t>
            </a:r>
          </a:p>
          <a:p>
            <a:pPr lvl="1"/>
            <a:r>
              <a:rPr lang="fr-FR" dirty="0"/>
              <a:t>Faire, </a:t>
            </a:r>
          </a:p>
          <a:p>
            <a:pPr lvl="1"/>
            <a:r>
              <a:rPr lang="fr-FR" dirty="0"/>
              <a:t>Savoir faire,</a:t>
            </a:r>
          </a:p>
          <a:p>
            <a:pPr lvl="1"/>
            <a:r>
              <a:rPr lang="fr-FR" dirty="0"/>
              <a:t>Faire faire,</a:t>
            </a:r>
          </a:p>
          <a:p>
            <a:endParaRPr lang="fr-FR" dirty="0"/>
          </a:p>
          <a:p>
            <a:pPr lvl="1"/>
            <a:r>
              <a:rPr lang="fr-FR" dirty="0"/>
              <a:t>Tous les animateurs connaissent la démarche de projets,</a:t>
            </a:r>
          </a:p>
          <a:p>
            <a:pPr lvl="1"/>
            <a:r>
              <a:rPr lang="fr-FR" dirty="0"/>
              <a:t>L’animateur a transmis son savoir aux enfants</a:t>
            </a:r>
          </a:p>
        </p:txBody>
      </p:sp>
      <p:sp>
        <p:nvSpPr>
          <p:cNvPr id="11" name="Espace réservé du texte 5"/>
          <p:cNvSpPr>
            <a:spLocks noGrp="1"/>
          </p:cNvSpPr>
          <p:nvPr>
            <p:ph type="body" sz="quarter" idx="3"/>
          </p:nvPr>
        </p:nvSpPr>
        <p:spPr>
          <a:xfrm>
            <a:off x="5693690" y="2560228"/>
            <a:ext cx="4185618" cy="576262"/>
          </a:xfrm>
        </p:spPr>
        <p:txBody>
          <a:bodyPr/>
          <a:lstStyle/>
          <a:p>
            <a:r>
              <a:rPr lang="fr-FR" sz="1400" b="1" dirty="0">
                <a:solidFill>
                  <a:schemeClr val="accent1"/>
                </a:solidFill>
              </a:rPr>
              <a:t>Faire en sorte que l’enfant soit capable de créer seul son projet </a:t>
            </a:r>
            <a:endParaRPr lang="fr-FR" sz="1400" dirty="0">
              <a:solidFill>
                <a:schemeClr val="accent1"/>
              </a:solidFill>
            </a:endParaRPr>
          </a:p>
        </p:txBody>
      </p:sp>
      <p:sp>
        <p:nvSpPr>
          <p:cNvPr id="12" name="Espace réservé du contenu 6"/>
          <p:cNvSpPr>
            <a:spLocks noGrp="1"/>
          </p:cNvSpPr>
          <p:nvPr>
            <p:ph sz="quarter" idx="4"/>
          </p:nvPr>
        </p:nvSpPr>
        <p:spPr>
          <a:xfrm>
            <a:off x="6685364" y="3213763"/>
            <a:ext cx="4185617" cy="3346055"/>
          </a:xfrm>
        </p:spPr>
        <p:txBody>
          <a:bodyPr>
            <a:normAutofit lnSpcReduction="10000"/>
          </a:bodyPr>
          <a:lstStyle/>
          <a:p>
            <a:pPr lvl="1"/>
            <a:r>
              <a:rPr lang="fr-FR" dirty="0"/>
              <a:t>Mettre de la documentation à sa disposition,</a:t>
            </a:r>
          </a:p>
          <a:p>
            <a:pPr lvl="1"/>
            <a:r>
              <a:rPr lang="fr-FR" dirty="0"/>
              <a:t>Aidez et guidez les projets,</a:t>
            </a:r>
          </a:p>
          <a:p>
            <a:pPr lvl="1"/>
            <a:r>
              <a:rPr lang="fr-FR" dirty="0"/>
              <a:t>Création de projets,</a:t>
            </a:r>
          </a:p>
          <a:p>
            <a:endParaRPr lang="fr-FR" dirty="0"/>
          </a:p>
          <a:p>
            <a:pPr lvl="1"/>
            <a:r>
              <a:rPr lang="fr-FR" dirty="0"/>
              <a:t>Etre disponible et à l’écoute,</a:t>
            </a:r>
          </a:p>
          <a:p>
            <a:pPr lvl="1"/>
            <a:r>
              <a:rPr lang="fr-FR" dirty="0"/>
              <a:t>Etre dynamique et motivant,</a:t>
            </a:r>
          </a:p>
          <a:p>
            <a:endParaRPr lang="fr-FR" dirty="0"/>
          </a:p>
          <a:p>
            <a:pPr lvl="1"/>
            <a:r>
              <a:rPr lang="fr-FR" dirty="0"/>
              <a:t>5 projets collectifs ont vu le jour,</a:t>
            </a:r>
          </a:p>
          <a:p>
            <a:pPr lvl="1"/>
            <a:r>
              <a:rPr lang="fr-FR" dirty="0"/>
              <a:t>2 projets individuels ont vu le jour,</a:t>
            </a:r>
          </a:p>
        </p:txBody>
      </p:sp>
    </p:spTree>
    <p:extLst>
      <p:ext uri="{BB962C8B-B14F-4D97-AF65-F5344CB8AC3E}">
        <p14:creationId xmlns:p14="http://schemas.microsoft.com/office/powerpoint/2010/main" val="5061310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2"/>
          <p:cNvSpPr>
            <a:spLocks noGrp="1"/>
          </p:cNvSpPr>
          <p:nvPr>
            <p:ph type="title"/>
          </p:nvPr>
        </p:nvSpPr>
        <p:spPr>
          <a:xfrm>
            <a:off x="638697" y="403538"/>
            <a:ext cx="11184108" cy="1320800"/>
          </a:xfrm>
        </p:spPr>
        <p:txBody>
          <a:bodyPr>
            <a:normAutofit fontScale="90000"/>
          </a:bodyPr>
          <a:lstStyle/>
          <a:p>
            <a:pPr lvl="0"/>
            <a:r>
              <a:rPr lang="fr-FR" b="1" u="sng" dirty="0">
                <a:solidFill>
                  <a:schemeClr val="tx2">
                    <a:lumMod val="75000"/>
                  </a:schemeClr>
                </a:solidFill>
              </a:rPr>
              <a:t>Permettre à l’enfant de s’épanouir en collectivité </a:t>
            </a:r>
            <a:endParaRPr lang="fr-FR" dirty="0">
              <a:solidFill>
                <a:schemeClr val="tx2">
                  <a:lumMod val="75000"/>
                </a:schemeClr>
              </a:solidFill>
            </a:endParaRPr>
          </a:p>
        </p:txBody>
      </p:sp>
      <p:sp>
        <p:nvSpPr>
          <p:cNvPr id="9" name="Espace réservé du texte 3"/>
          <p:cNvSpPr>
            <a:spLocks noGrp="1"/>
          </p:cNvSpPr>
          <p:nvPr>
            <p:ph type="body" idx="1"/>
          </p:nvPr>
        </p:nvSpPr>
        <p:spPr>
          <a:xfrm>
            <a:off x="5505322" y="2405682"/>
            <a:ext cx="4185623" cy="576262"/>
          </a:xfrm>
        </p:spPr>
        <p:txBody>
          <a:bodyPr/>
          <a:lstStyle/>
          <a:p>
            <a:r>
              <a:rPr lang="fr-FR" sz="1400" b="1" dirty="0">
                <a:solidFill>
                  <a:schemeClr val="accent1"/>
                </a:solidFill>
              </a:rPr>
              <a:t>Faire en sorte que l’enfant s’intègre dans un groupe</a:t>
            </a:r>
            <a:endParaRPr lang="fr-FR" sz="1400" dirty="0">
              <a:solidFill>
                <a:schemeClr val="accent1"/>
              </a:solidFill>
            </a:endParaRPr>
          </a:p>
        </p:txBody>
      </p:sp>
      <p:sp>
        <p:nvSpPr>
          <p:cNvPr id="10" name="Espace réservé du contenu 4"/>
          <p:cNvSpPr>
            <a:spLocks noGrp="1"/>
          </p:cNvSpPr>
          <p:nvPr>
            <p:ph sz="half" idx="2"/>
          </p:nvPr>
        </p:nvSpPr>
        <p:spPr>
          <a:xfrm>
            <a:off x="6463632" y="3072095"/>
            <a:ext cx="4569269" cy="3304117"/>
          </a:xfrm>
        </p:spPr>
        <p:txBody>
          <a:bodyPr>
            <a:normAutofit fontScale="92500" lnSpcReduction="10000"/>
          </a:bodyPr>
          <a:lstStyle/>
          <a:p>
            <a:pPr lvl="1"/>
            <a:r>
              <a:rPr lang="fr-FR" dirty="0"/>
              <a:t>Proposer des activités collectives,</a:t>
            </a:r>
          </a:p>
          <a:p>
            <a:pPr lvl="1"/>
            <a:r>
              <a:rPr lang="fr-FR" dirty="0"/>
              <a:t>Participer aux jeux avec </a:t>
            </a:r>
            <a:r>
              <a:rPr lang="fr-FR" dirty="0" smtClean="0"/>
              <a:t>eux, même </a:t>
            </a:r>
            <a:r>
              <a:rPr lang="fr-FR" dirty="0"/>
              <a:t>non menés,</a:t>
            </a:r>
          </a:p>
          <a:p>
            <a:pPr lvl="1"/>
            <a:r>
              <a:rPr lang="fr-FR" dirty="0"/>
              <a:t>Discussion informelle avec les enfants,</a:t>
            </a:r>
          </a:p>
          <a:p>
            <a:endParaRPr lang="fr-FR" dirty="0"/>
          </a:p>
          <a:p>
            <a:pPr lvl="1"/>
            <a:r>
              <a:rPr lang="fr-FR" dirty="0"/>
              <a:t>Rassurer,</a:t>
            </a:r>
          </a:p>
          <a:p>
            <a:pPr lvl="1"/>
            <a:r>
              <a:rPr lang="fr-FR" dirty="0"/>
              <a:t>Disponible,</a:t>
            </a:r>
          </a:p>
          <a:p>
            <a:pPr lvl="1"/>
            <a:r>
              <a:rPr lang="fr-FR" dirty="0"/>
              <a:t>Etre à l’écoute,</a:t>
            </a:r>
          </a:p>
          <a:p>
            <a:endParaRPr lang="fr-FR" dirty="0"/>
          </a:p>
          <a:p>
            <a:pPr lvl="1"/>
            <a:r>
              <a:rPr lang="fr-FR" dirty="0"/>
              <a:t>Aucun enfant n’est mis à l’écart,</a:t>
            </a:r>
          </a:p>
          <a:p>
            <a:pPr lvl="1"/>
            <a:r>
              <a:rPr lang="fr-FR" dirty="0"/>
              <a:t>L’enfant vient vers nous avec plaisir,</a:t>
            </a:r>
          </a:p>
        </p:txBody>
      </p:sp>
      <p:sp>
        <p:nvSpPr>
          <p:cNvPr id="11" name="Espace réservé du texte 5"/>
          <p:cNvSpPr>
            <a:spLocks noGrp="1"/>
          </p:cNvSpPr>
          <p:nvPr>
            <p:ph type="body" sz="quarter" idx="3"/>
          </p:nvPr>
        </p:nvSpPr>
        <p:spPr>
          <a:xfrm>
            <a:off x="580778" y="2019315"/>
            <a:ext cx="4185618" cy="576262"/>
          </a:xfrm>
        </p:spPr>
        <p:txBody>
          <a:bodyPr/>
          <a:lstStyle/>
          <a:p>
            <a:r>
              <a:rPr lang="fr-FR" sz="1400" b="1" dirty="0">
                <a:solidFill>
                  <a:schemeClr val="accent1"/>
                </a:solidFill>
              </a:rPr>
              <a:t>Faire en sorte que le rythme de vie de l’enfant soit respecté</a:t>
            </a:r>
            <a:endParaRPr lang="fr-FR" sz="1400" dirty="0">
              <a:solidFill>
                <a:schemeClr val="accent1"/>
              </a:solidFill>
            </a:endParaRPr>
          </a:p>
        </p:txBody>
      </p:sp>
      <p:sp>
        <p:nvSpPr>
          <p:cNvPr id="12" name="Espace réservé du contenu 6"/>
          <p:cNvSpPr>
            <a:spLocks noGrp="1"/>
          </p:cNvSpPr>
          <p:nvPr>
            <p:ph sz="quarter" idx="4"/>
          </p:nvPr>
        </p:nvSpPr>
        <p:spPr>
          <a:xfrm>
            <a:off x="348959" y="2763003"/>
            <a:ext cx="4627116" cy="3676255"/>
          </a:xfrm>
        </p:spPr>
        <p:txBody>
          <a:bodyPr>
            <a:normAutofit fontScale="92500" lnSpcReduction="20000"/>
          </a:bodyPr>
          <a:lstStyle/>
          <a:p>
            <a:pPr lvl="1"/>
            <a:r>
              <a:rPr lang="fr-FR" dirty="0"/>
              <a:t>Connaissance des besoins de l’enfant selon son âge,</a:t>
            </a:r>
          </a:p>
          <a:p>
            <a:pPr lvl="1"/>
            <a:r>
              <a:rPr lang="fr-FR" dirty="0"/>
              <a:t>Adapter les activités et les temps de vie quotidienne,</a:t>
            </a:r>
          </a:p>
          <a:p>
            <a:endParaRPr lang="fr-FR" dirty="0"/>
          </a:p>
          <a:p>
            <a:pPr lvl="1"/>
            <a:r>
              <a:rPr lang="fr-FR" dirty="0"/>
              <a:t>Rassurer,</a:t>
            </a:r>
          </a:p>
          <a:p>
            <a:pPr lvl="1"/>
            <a:r>
              <a:rPr lang="fr-FR" dirty="0"/>
              <a:t>Disponible,</a:t>
            </a:r>
          </a:p>
          <a:p>
            <a:pPr lvl="1"/>
            <a:r>
              <a:rPr lang="fr-FR" dirty="0"/>
              <a:t>Etre à l’écoute,</a:t>
            </a:r>
          </a:p>
          <a:p>
            <a:endParaRPr lang="fr-FR" dirty="0"/>
          </a:p>
          <a:p>
            <a:pPr lvl="1"/>
            <a:r>
              <a:rPr lang="fr-FR" dirty="0"/>
              <a:t>Etre disponible et à l’écoute,</a:t>
            </a:r>
          </a:p>
          <a:p>
            <a:pPr lvl="1"/>
            <a:r>
              <a:rPr lang="fr-FR" dirty="0"/>
              <a:t>Etre dynamique et motivant,</a:t>
            </a:r>
          </a:p>
          <a:p>
            <a:endParaRPr lang="fr-FR" dirty="0"/>
          </a:p>
          <a:p>
            <a:pPr lvl="1"/>
            <a:r>
              <a:rPr lang="fr-FR" dirty="0"/>
              <a:t>Les enfants sont moins fatigués,</a:t>
            </a:r>
          </a:p>
          <a:p>
            <a:pPr lvl="1"/>
            <a:r>
              <a:rPr lang="fr-FR" dirty="0"/>
              <a:t>Les enfants s’énervent moins vite,</a:t>
            </a:r>
          </a:p>
        </p:txBody>
      </p:sp>
    </p:spTree>
    <p:extLst>
      <p:ext uri="{BB962C8B-B14F-4D97-AF65-F5344CB8AC3E}">
        <p14:creationId xmlns:p14="http://schemas.microsoft.com/office/powerpoint/2010/main" val="12196048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2"/>
          <p:cNvSpPr>
            <a:spLocks noGrp="1"/>
          </p:cNvSpPr>
          <p:nvPr>
            <p:ph type="title"/>
          </p:nvPr>
        </p:nvSpPr>
        <p:spPr>
          <a:xfrm>
            <a:off x="497030" y="274750"/>
            <a:ext cx="11209866" cy="1320800"/>
          </a:xfrm>
        </p:spPr>
        <p:txBody>
          <a:bodyPr>
            <a:normAutofit fontScale="90000"/>
          </a:bodyPr>
          <a:lstStyle/>
          <a:p>
            <a:pPr lvl="0"/>
            <a:r>
              <a:rPr lang="fr-FR" b="1" u="sng" dirty="0">
                <a:solidFill>
                  <a:schemeClr val="tx2">
                    <a:lumMod val="75000"/>
                  </a:schemeClr>
                </a:solidFill>
              </a:rPr>
              <a:t>Permettre à l’enfant de s’épanouir en collectivité 2</a:t>
            </a:r>
            <a:endParaRPr lang="fr-FR" dirty="0">
              <a:solidFill>
                <a:schemeClr val="tx2">
                  <a:lumMod val="75000"/>
                </a:schemeClr>
              </a:solidFill>
            </a:endParaRPr>
          </a:p>
        </p:txBody>
      </p:sp>
      <p:sp>
        <p:nvSpPr>
          <p:cNvPr id="15" name="Espace réservé du texte 5"/>
          <p:cNvSpPr>
            <a:spLocks noGrp="1"/>
          </p:cNvSpPr>
          <p:nvPr>
            <p:ph type="body" idx="1"/>
          </p:nvPr>
        </p:nvSpPr>
        <p:spPr>
          <a:xfrm>
            <a:off x="648928" y="2096410"/>
            <a:ext cx="4185618" cy="576262"/>
          </a:xfrm>
        </p:spPr>
        <p:txBody>
          <a:bodyPr/>
          <a:lstStyle/>
          <a:p>
            <a:r>
              <a:rPr lang="fr-FR" sz="1400" b="1" dirty="0">
                <a:solidFill>
                  <a:schemeClr val="accent1"/>
                </a:solidFill>
              </a:rPr>
              <a:t>Faire en sorte que l’enfant accepte la vie en collectivité</a:t>
            </a:r>
            <a:endParaRPr lang="fr-FR" sz="1400" dirty="0">
              <a:solidFill>
                <a:schemeClr val="accent1"/>
              </a:solidFill>
            </a:endParaRPr>
          </a:p>
        </p:txBody>
      </p:sp>
      <p:sp>
        <p:nvSpPr>
          <p:cNvPr id="16" name="Espace réservé du contenu 6"/>
          <p:cNvSpPr>
            <a:spLocks noGrp="1"/>
          </p:cNvSpPr>
          <p:nvPr>
            <p:ph sz="half" idx="2"/>
          </p:nvPr>
        </p:nvSpPr>
        <p:spPr>
          <a:xfrm>
            <a:off x="1243862" y="2916834"/>
            <a:ext cx="4627116" cy="3676255"/>
          </a:xfrm>
        </p:spPr>
        <p:txBody>
          <a:bodyPr>
            <a:normAutofit fontScale="92500" lnSpcReduction="10000"/>
          </a:bodyPr>
          <a:lstStyle/>
          <a:p>
            <a:pPr lvl="1"/>
            <a:r>
              <a:rPr lang="fr-FR" dirty="0"/>
              <a:t>Discuter avec les enfants sur la vie en </a:t>
            </a:r>
            <a:r>
              <a:rPr lang="fr-FR" dirty="0" smtClean="0"/>
              <a:t>collectivité et sur les animations</a:t>
            </a:r>
            <a:endParaRPr lang="fr-FR" dirty="0"/>
          </a:p>
          <a:p>
            <a:pPr lvl="1"/>
            <a:r>
              <a:rPr lang="fr-FR" dirty="0"/>
              <a:t>Etablir des règles de vie avec eux de façon démocratique,</a:t>
            </a:r>
          </a:p>
          <a:p>
            <a:pPr lvl="1"/>
            <a:r>
              <a:rPr lang="fr-FR" dirty="0"/>
              <a:t>Faire respecter les règles de vie pour tous les enfants et les adultes,</a:t>
            </a:r>
          </a:p>
          <a:p>
            <a:endParaRPr lang="fr-FR" dirty="0"/>
          </a:p>
          <a:p>
            <a:pPr lvl="1"/>
            <a:r>
              <a:rPr lang="fr-FR" dirty="0"/>
              <a:t>Etre un modèle,</a:t>
            </a:r>
          </a:p>
          <a:p>
            <a:pPr lvl="1"/>
            <a:r>
              <a:rPr lang="fr-FR" dirty="0"/>
              <a:t>Savoir s’autocensurer,</a:t>
            </a:r>
          </a:p>
          <a:p>
            <a:endParaRPr lang="fr-FR" dirty="0"/>
          </a:p>
          <a:p>
            <a:pPr lvl="1"/>
            <a:r>
              <a:rPr lang="fr-FR" dirty="0"/>
              <a:t>Pas de convocation par le directeur,</a:t>
            </a:r>
          </a:p>
          <a:p>
            <a:pPr lvl="1"/>
            <a:r>
              <a:rPr lang="fr-FR" dirty="0"/>
              <a:t>Peu de dispute dans la cour,</a:t>
            </a:r>
          </a:p>
          <a:p>
            <a:pPr lvl="1"/>
            <a:r>
              <a:rPr lang="fr-FR" dirty="0"/>
              <a:t>Les enfants sont courtois,</a:t>
            </a:r>
          </a:p>
        </p:txBody>
      </p:sp>
      <p:sp>
        <p:nvSpPr>
          <p:cNvPr id="5" name="Espace réservé du texte 5"/>
          <p:cNvSpPr>
            <a:spLocks noGrp="1"/>
          </p:cNvSpPr>
          <p:nvPr>
            <p:ph type="body" idx="1"/>
          </p:nvPr>
        </p:nvSpPr>
        <p:spPr>
          <a:xfrm>
            <a:off x="6661216" y="2532145"/>
            <a:ext cx="4185618" cy="576262"/>
          </a:xfrm>
        </p:spPr>
        <p:txBody>
          <a:bodyPr/>
          <a:lstStyle/>
          <a:p>
            <a:r>
              <a:rPr lang="fr-FR" sz="1400" b="1" dirty="0">
                <a:solidFill>
                  <a:schemeClr val="accent1"/>
                </a:solidFill>
              </a:rPr>
              <a:t>Faire en sorte que l’enfant </a:t>
            </a:r>
            <a:r>
              <a:rPr lang="fr-FR" sz="1400" b="1" dirty="0" smtClean="0">
                <a:solidFill>
                  <a:schemeClr val="accent1"/>
                </a:solidFill>
              </a:rPr>
              <a:t>développe l’esprit d’entraide, de solidarité et de partage</a:t>
            </a:r>
            <a:endParaRPr lang="fr-FR" sz="1400" dirty="0">
              <a:solidFill>
                <a:schemeClr val="accent1"/>
              </a:solidFill>
            </a:endParaRPr>
          </a:p>
        </p:txBody>
      </p:sp>
      <p:sp>
        <p:nvSpPr>
          <p:cNvPr id="6" name="Espace réservé du contenu 6"/>
          <p:cNvSpPr>
            <a:spLocks noGrp="1"/>
          </p:cNvSpPr>
          <p:nvPr>
            <p:ph sz="half" idx="2"/>
          </p:nvPr>
        </p:nvSpPr>
        <p:spPr>
          <a:xfrm>
            <a:off x="6568225" y="3232597"/>
            <a:ext cx="4902915" cy="3500013"/>
          </a:xfrm>
        </p:spPr>
        <p:txBody>
          <a:bodyPr>
            <a:normAutofit fontScale="92500" lnSpcReduction="10000"/>
          </a:bodyPr>
          <a:lstStyle/>
          <a:p>
            <a:pPr lvl="1"/>
            <a:r>
              <a:rPr lang="fr-FR" dirty="0" smtClean="0"/>
              <a:t>Inculquer un esprit d’équipe et d’entraide lors des jeux et activités,</a:t>
            </a:r>
            <a:endParaRPr lang="fr-FR" dirty="0"/>
          </a:p>
          <a:p>
            <a:pPr lvl="1"/>
            <a:r>
              <a:rPr lang="fr-FR" dirty="0" smtClean="0"/>
              <a:t>Responsabiliser les plus grands en faveur des plus jeunes,</a:t>
            </a:r>
            <a:endParaRPr lang="fr-FR" dirty="0"/>
          </a:p>
          <a:p>
            <a:pPr lvl="1"/>
            <a:r>
              <a:rPr lang="fr-FR" dirty="0" smtClean="0"/>
              <a:t>Mettre en place un vrai tri des déchets,</a:t>
            </a:r>
            <a:endParaRPr lang="fr-FR" dirty="0"/>
          </a:p>
          <a:p>
            <a:endParaRPr lang="fr-FR" dirty="0"/>
          </a:p>
          <a:p>
            <a:pPr lvl="1"/>
            <a:r>
              <a:rPr lang="fr-FR" dirty="0" smtClean="0"/>
              <a:t>Inciter l’entraide,</a:t>
            </a:r>
            <a:endParaRPr lang="fr-FR" dirty="0"/>
          </a:p>
          <a:p>
            <a:pPr lvl="1"/>
            <a:r>
              <a:rPr lang="fr-FR" dirty="0" smtClean="0"/>
              <a:t>Partager ces valeurs d’entraide et de solidarité,</a:t>
            </a:r>
            <a:endParaRPr lang="fr-FR" dirty="0"/>
          </a:p>
          <a:p>
            <a:endParaRPr lang="fr-FR" dirty="0"/>
          </a:p>
          <a:p>
            <a:pPr lvl="1"/>
            <a:r>
              <a:rPr lang="fr-FR" dirty="0" smtClean="0"/>
              <a:t>Le tri est correctement fait,,</a:t>
            </a:r>
            <a:endParaRPr lang="fr-FR" dirty="0"/>
          </a:p>
          <a:p>
            <a:pPr lvl="1"/>
            <a:r>
              <a:rPr lang="fr-FR" dirty="0" smtClean="0"/>
              <a:t>Spontanéité de l’entraide entre eux,</a:t>
            </a:r>
            <a:endParaRPr lang="fr-FR" dirty="0"/>
          </a:p>
        </p:txBody>
      </p:sp>
    </p:spTree>
    <p:extLst>
      <p:ext uri="{BB962C8B-B14F-4D97-AF65-F5344CB8AC3E}">
        <p14:creationId xmlns:p14="http://schemas.microsoft.com/office/powerpoint/2010/main" val="37145963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2"/>
          <p:cNvSpPr>
            <a:spLocks noGrp="1"/>
          </p:cNvSpPr>
          <p:nvPr>
            <p:ph type="title"/>
          </p:nvPr>
        </p:nvSpPr>
        <p:spPr>
          <a:xfrm>
            <a:off x="677334" y="609600"/>
            <a:ext cx="10978046" cy="948744"/>
          </a:xfrm>
        </p:spPr>
        <p:txBody>
          <a:bodyPr>
            <a:normAutofit fontScale="90000"/>
          </a:bodyPr>
          <a:lstStyle/>
          <a:p>
            <a:pPr lvl="0"/>
            <a:r>
              <a:rPr lang="fr-FR" b="1" u="sng" dirty="0">
                <a:solidFill>
                  <a:schemeClr val="tx2">
                    <a:lumMod val="75000"/>
                  </a:schemeClr>
                </a:solidFill>
              </a:rPr>
              <a:t>Faire en sorte que l’enfant découvre de nouvelles cultures</a:t>
            </a:r>
            <a:r>
              <a:rPr lang="fr-FR" b="1" dirty="0">
                <a:solidFill>
                  <a:schemeClr val="tx2">
                    <a:lumMod val="75000"/>
                  </a:schemeClr>
                </a:solidFill>
              </a:rPr>
              <a:t> </a:t>
            </a:r>
            <a:endParaRPr lang="fr-FR" dirty="0">
              <a:solidFill>
                <a:schemeClr val="tx2">
                  <a:lumMod val="75000"/>
                </a:schemeClr>
              </a:solidFill>
            </a:endParaRPr>
          </a:p>
        </p:txBody>
      </p:sp>
      <p:sp>
        <p:nvSpPr>
          <p:cNvPr id="8" name="Espace réservé du texte 3"/>
          <p:cNvSpPr>
            <a:spLocks noGrp="1"/>
          </p:cNvSpPr>
          <p:nvPr>
            <p:ph type="body" idx="1"/>
          </p:nvPr>
        </p:nvSpPr>
        <p:spPr>
          <a:xfrm>
            <a:off x="675745" y="2160983"/>
            <a:ext cx="4185623" cy="576262"/>
          </a:xfrm>
        </p:spPr>
        <p:txBody>
          <a:bodyPr/>
          <a:lstStyle/>
          <a:p>
            <a:r>
              <a:rPr lang="fr-FR" sz="1400" b="1" dirty="0">
                <a:solidFill>
                  <a:schemeClr val="accent1"/>
                </a:solidFill>
              </a:rPr>
              <a:t>Faire en sorte que l’enfant s’intègre dans un groupe</a:t>
            </a:r>
            <a:endParaRPr lang="fr-FR" sz="1400" dirty="0">
              <a:solidFill>
                <a:schemeClr val="accent1"/>
              </a:solidFill>
            </a:endParaRPr>
          </a:p>
        </p:txBody>
      </p:sp>
      <p:sp>
        <p:nvSpPr>
          <p:cNvPr id="9" name="Espace réservé du contenu 4"/>
          <p:cNvSpPr>
            <a:spLocks noGrp="1"/>
          </p:cNvSpPr>
          <p:nvPr>
            <p:ph sz="half" idx="2"/>
          </p:nvPr>
        </p:nvSpPr>
        <p:spPr>
          <a:xfrm>
            <a:off x="292100" y="2737245"/>
            <a:ext cx="4569269" cy="3511155"/>
          </a:xfrm>
        </p:spPr>
        <p:txBody>
          <a:bodyPr>
            <a:normAutofit fontScale="92500" lnSpcReduction="10000"/>
          </a:bodyPr>
          <a:lstStyle/>
          <a:p>
            <a:pPr lvl="1"/>
            <a:r>
              <a:rPr lang="fr-FR" dirty="0"/>
              <a:t>Projets culturels, scientifiques et sportifs,</a:t>
            </a:r>
          </a:p>
          <a:p>
            <a:pPr lvl="1"/>
            <a:r>
              <a:rPr lang="fr-FR" dirty="0"/>
              <a:t>Partenariats extérieurs,</a:t>
            </a:r>
          </a:p>
          <a:p>
            <a:pPr lvl="1"/>
            <a:r>
              <a:rPr lang="fr-FR" dirty="0"/>
              <a:t>Visites extérieures,</a:t>
            </a:r>
          </a:p>
          <a:p>
            <a:endParaRPr lang="fr-FR" dirty="0"/>
          </a:p>
          <a:p>
            <a:pPr lvl="1"/>
            <a:r>
              <a:rPr lang="fr-FR" dirty="0"/>
              <a:t>Etre tolérant et accepter l’Autre,</a:t>
            </a:r>
          </a:p>
          <a:p>
            <a:pPr lvl="1"/>
            <a:r>
              <a:rPr lang="fr-FR" dirty="0"/>
              <a:t>Etre curieux et s’informer…</a:t>
            </a:r>
          </a:p>
          <a:p>
            <a:endParaRPr lang="fr-FR" dirty="0"/>
          </a:p>
          <a:p>
            <a:pPr lvl="1"/>
            <a:r>
              <a:rPr lang="fr-FR" dirty="0"/>
              <a:t>Les enfants acceptent la différence,</a:t>
            </a:r>
          </a:p>
          <a:p>
            <a:pPr lvl="1"/>
            <a:r>
              <a:rPr lang="fr-FR" dirty="0"/>
              <a:t>L’animateur répond aux questions de l’enfant,</a:t>
            </a:r>
          </a:p>
          <a:p>
            <a:pPr lvl="1"/>
            <a:r>
              <a:rPr lang="fr-FR" dirty="0"/>
              <a:t>L’enfant connait différentes cultures,</a:t>
            </a:r>
          </a:p>
          <a:p>
            <a:pPr lvl="1"/>
            <a:r>
              <a:rPr lang="fr-FR" dirty="0"/>
              <a:t>L’enfant pose beaucoup de questions</a:t>
            </a:r>
          </a:p>
        </p:txBody>
      </p:sp>
      <p:sp>
        <p:nvSpPr>
          <p:cNvPr id="10" name="Espace réservé du texte 5"/>
          <p:cNvSpPr>
            <a:spLocks noGrp="1"/>
          </p:cNvSpPr>
          <p:nvPr>
            <p:ph type="body" sz="quarter" idx="3"/>
          </p:nvPr>
        </p:nvSpPr>
        <p:spPr>
          <a:xfrm>
            <a:off x="4792169" y="2341287"/>
            <a:ext cx="4185618" cy="576262"/>
          </a:xfrm>
        </p:spPr>
        <p:txBody>
          <a:bodyPr/>
          <a:lstStyle/>
          <a:p>
            <a:r>
              <a:rPr lang="fr-FR" sz="1400" b="1" dirty="0">
                <a:solidFill>
                  <a:schemeClr val="accent1"/>
                </a:solidFill>
              </a:rPr>
              <a:t>Faire en sorte que l’enfant respecte son environnement </a:t>
            </a:r>
            <a:endParaRPr lang="fr-FR" sz="1400" dirty="0">
              <a:solidFill>
                <a:schemeClr val="accent1"/>
              </a:solidFill>
            </a:endParaRPr>
          </a:p>
        </p:txBody>
      </p:sp>
      <p:sp>
        <p:nvSpPr>
          <p:cNvPr id="11" name="Espace réservé du contenu 6"/>
          <p:cNvSpPr>
            <a:spLocks noGrp="1"/>
          </p:cNvSpPr>
          <p:nvPr>
            <p:ph sz="quarter" idx="4"/>
          </p:nvPr>
        </p:nvSpPr>
        <p:spPr>
          <a:xfrm>
            <a:off x="6298998" y="2917549"/>
            <a:ext cx="4627116" cy="3676255"/>
          </a:xfrm>
        </p:spPr>
        <p:txBody>
          <a:bodyPr>
            <a:normAutofit/>
          </a:bodyPr>
          <a:lstStyle/>
          <a:p>
            <a:pPr lvl="1"/>
            <a:r>
              <a:rPr lang="fr-FR" dirty="0"/>
              <a:t>Projets scientifiques sur l’écologie et la lutte contre le gaspillage,</a:t>
            </a:r>
          </a:p>
          <a:p>
            <a:pPr lvl="1"/>
            <a:r>
              <a:rPr lang="fr-FR" dirty="0"/>
              <a:t>Visite de structures écologiques,</a:t>
            </a:r>
          </a:p>
          <a:p>
            <a:pPr lvl="1"/>
            <a:r>
              <a:rPr lang="fr-FR" dirty="0"/>
              <a:t>Faire des menus adaptés,</a:t>
            </a:r>
          </a:p>
          <a:p>
            <a:pPr lvl="1"/>
            <a:r>
              <a:rPr lang="fr-FR" dirty="0"/>
              <a:t>Création d’un jardin pédagogique,</a:t>
            </a:r>
          </a:p>
          <a:p>
            <a:endParaRPr lang="fr-FR" dirty="0"/>
          </a:p>
          <a:p>
            <a:pPr lvl="1"/>
            <a:r>
              <a:rPr lang="fr-FR" dirty="0"/>
              <a:t>Montrer l’exemple,</a:t>
            </a:r>
          </a:p>
          <a:p>
            <a:pPr lvl="1"/>
            <a:r>
              <a:rPr lang="fr-FR" dirty="0"/>
              <a:t>Etre à l’écoute,</a:t>
            </a:r>
          </a:p>
          <a:p>
            <a:endParaRPr lang="fr-FR" dirty="0"/>
          </a:p>
          <a:p>
            <a:pPr lvl="1"/>
            <a:r>
              <a:rPr lang="fr-FR" dirty="0"/>
              <a:t>Bonne utilisation des poubelles,</a:t>
            </a:r>
          </a:p>
          <a:p>
            <a:pPr lvl="1"/>
            <a:r>
              <a:rPr lang="fr-FR" dirty="0"/>
              <a:t>Les enfants sont motivés par le jardin,</a:t>
            </a:r>
          </a:p>
        </p:txBody>
      </p:sp>
    </p:spTree>
    <p:extLst>
      <p:ext uri="{BB962C8B-B14F-4D97-AF65-F5344CB8AC3E}">
        <p14:creationId xmlns:p14="http://schemas.microsoft.com/office/powerpoint/2010/main" val="1730495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tx2">
                    <a:lumMod val="75000"/>
                  </a:schemeClr>
                </a:solidFill>
              </a:rPr>
              <a:t>Le Projet d’animation</a:t>
            </a:r>
            <a:endParaRPr lang="fr-FR" b="1" dirty="0">
              <a:solidFill>
                <a:schemeClr val="tx2">
                  <a:lumMod val="75000"/>
                </a:schemeClr>
              </a:solidFill>
            </a:endParaRPr>
          </a:p>
        </p:txBody>
      </p:sp>
      <p:sp>
        <p:nvSpPr>
          <p:cNvPr id="4" name="Espace réservé du contenu 3"/>
          <p:cNvSpPr>
            <a:spLocks noGrp="1"/>
          </p:cNvSpPr>
          <p:nvPr>
            <p:ph sz="half" idx="2"/>
          </p:nvPr>
        </p:nvSpPr>
        <p:spPr>
          <a:xfrm>
            <a:off x="274320" y="1310641"/>
            <a:ext cx="11445240" cy="746759"/>
          </a:xfrm>
        </p:spPr>
        <p:txBody>
          <a:bodyPr>
            <a:noAutofit/>
          </a:bodyPr>
          <a:lstStyle/>
          <a:p>
            <a:pPr marL="0" indent="0">
              <a:buNone/>
            </a:pPr>
            <a:r>
              <a:rPr lang="fr-FR" sz="1600" dirty="0" smtClean="0">
                <a:solidFill>
                  <a:schemeClr val="tx2">
                    <a:lumMod val="75000"/>
                  </a:schemeClr>
                </a:solidFill>
              </a:rPr>
              <a:t>Le </a:t>
            </a:r>
            <a:r>
              <a:rPr lang="fr-FR" sz="1600" dirty="0">
                <a:solidFill>
                  <a:schemeClr val="tx2">
                    <a:lumMod val="75000"/>
                  </a:schemeClr>
                </a:solidFill>
              </a:rPr>
              <a:t>projet d'animation détaille les actions à mettre en place pour atteindre les objectifs fixés. Il regroupe </a:t>
            </a:r>
            <a:r>
              <a:rPr lang="fr-FR" sz="1600" dirty="0" smtClean="0">
                <a:solidFill>
                  <a:schemeClr val="tx2">
                    <a:lumMod val="75000"/>
                  </a:schemeClr>
                </a:solidFill>
              </a:rPr>
              <a:t>souvent plusieurs </a:t>
            </a:r>
            <a:r>
              <a:rPr lang="fr-FR" sz="1600" dirty="0">
                <a:solidFill>
                  <a:schemeClr val="tx2">
                    <a:lumMod val="75000"/>
                  </a:schemeClr>
                </a:solidFill>
              </a:rPr>
              <a:t>projets d'activités et se déroule sur une période plus longue. Il </a:t>
            </a:r>
            <a:r>
              <a:rPr lang="fr-FR" sz="1600" dirty="0" smtClean="0">
                <a:solidFill>
                  <a:schemeClr val="tx2">
                    <a:lumMod val="75000"/>
                  </a:schemeClr>
                </a:solidFill>
              </a:rPr>
              <a:t>peut </a:t>
            </a:r>
            <a:r>
              <a:rPr lang="fr-FR" sz="1600" dirty="0">
                <a:solidFill>
                  <a:schemeClr val="tx2">
                    <a:lumMod val="75000"/>
                  </a:schemeClr>
                </a:solidFill>
              </a:rPr>
              <a:t>porter sur une animation </a:t>
            </a:r>
            <a:r>
              <a:rPr lang="fr-FR" sz="1600" dirty="0" smtClean="0">
                <a:solidFill>
                  <a:schemeClr val="tx2">
                    <a:lumMod val="75000"/>
                  </a:schemeClr>
                </a:solidFill>
              </a:rPr>
              <a:t>précise comme </a:t>
            </a:r>
            <a:r>
              <a:rPr lang="fr-FR" sz="1600" dirty="0">
                <a:solidFill>
                  <a:schemeClr val="tx2">
                    <a:lumMod val="75000"/>
                  </a:schemeClr>
                </a:solidFill>
              </a:rPr>
              <a:t>sur un fonctionnement</a:t>
            </a:r>
            <a:r>
              <a:rPr lang="fr-FR" sz="1600" dirty="0" smtClean="0">
                <a:solidFill>
                  <a:schemeClr val="tx2">
                    <a:lumMod val="75000"/>
                  </a:schemeClr>
                </a:solidFill>
              </a:rPr>
              <a:t>.</a:t>
            </a:r>
            <a:endParaRPr lang="fr-FR" sz="1600" dirty="0">
              <a:solidFill>
                <a:schemeClr val="tx2">
                  <a:lumMod val="75000"/>
                </a:schemeClr>
              </a:solidFill>
            </a:endParaRPr>
          </a:p>
        </p:txBody>
      </p:sp>
      <p:sp>
        <p:nvSpPr>
          <p:cNvPr id="7" name="ZoneTexte 6"/>
          <p:cNvSpPr txBox="1"/>
          <p:nvPr/>
        </p:nvSpPr>
        <p:spPr>
          <a:xfrm>
            <a:off x="472440" y="3337560"/>
            <a:ext cx="1996440" cy="369332"/>
          </a:xfrm>
          <a:prstGeom prst="rect">
            <a:avLst/>
          </a:prstGeom>
          <a:noFill/>
        </p:spPr>
        <p:txBody>
          <a:bodyPr wrap="square" rtlCol="0">
            <a:spAutoFit/>
          </a:bodyPr>
          <a:lstStyle/>
          <a:p>
            <a:endParaRPr lang="fr-FR" dirty="0"/>
          </a:p>
        </p:txBody>
      </p:sp>
      <p:sp>
        <p:nvSpPr>
          <p:cNvPr id="8" name="ZoneTexte 7"/>
          <p:cNvSpPr txBox="1"/>
          <p:nvPr/>
        </p:nvSpPr>
        <p:spPr>
          <a:xfrm>
            <a:off x="624840" y="3489960"/>
            <a:ext cx="1996440" cy="369332"/>
          </a:xfrm>
          <a:prstGeom prst="rect">
            <a:avLst/>
          </a:prstGeom>
          <a:noFill/>
        </p:spPr>
        <p:txBody>
          <a:bodyPr wrap="square" rtlCol="0">
            <a:spAutoFit/>
          </a:bodyPr>
          <a:lstStyle/>
          <a:p>
            <a:endParaRPr lang="fr-FR" dirty="0"/>
          </a:p>
        </p:txBody>
      </p:sp>
      <p:sp>
        <p:nvSpPr>
          <p:cNvPr id="9" name="ZoneTexte 8"/>
          <p:cNvSpPr txBox="1"/>
          <p:nvPr/>
        </p:nvSpPr>
        <p:spPr>
          <a:xfrm>
            <a:off x="777240" y="3642360"/>
            <a:ext cx="1996440" cy="369332"/>
          </a:xfrm>
          <a:prstGeom prst="rect">
            <a:avLst/>
          </a:prstGeom>
          <a:noFill/>
        </p:spPr>
        <p:txBody>
          <a:bodyPr wrap="square" rtlCol="0">
            <a:spAutoFit/>
          </a:bodyPr>
          <a:lstStyle/>
          <a:p>
            <a:endParaRPr lang="fr-FR" dirty="0"/>
          </a:p>
        </p:txBody>
      </p:sp>
      <p:sp>
        <p:nvSpPr>
          <p:cNvPr id="10" name="ZoneTexte 9"/>
          <p:cNvSpPr txBox="1"/>
          <p:nvPr/>
        </p:nvSpPr>
        <p:spPr>
          <a:xfrm>
            <a:off x="929640" y="3794760"/>
            <a:ext cx="1996440" cy="369332"/>
          </a:xfrm>
          <a:prstGeom prst="rect">
            <a:avLst/>
          </a:prstGeom>
          <a:noFill/>
        </p:spPr>
        <p:txBody>
          <a:bodyPr wrap="square" rtlCol="0">
            <a:spAutoFit/>
          </a:bodyPr>
          <a:lstStyle/>
          <a:p>
            <a:endParaRPr lang="fr-FR" dirty="0"/>
          </a:p>
        </p:txBody>
      </p:sp>
      <p:sp>
        <p:nvSpPr>
          <p:cNvPr id="11" name="ZoneTexte 10"/>
          <p:cNvSpPr txBox="1"/>
          <p:nvPr/>
        </p:nvSpPr>
        <p:spPr>
          <a:xfrm>
            <a:off x="274320" y="2195958"/>
            <a:ext cx="5303520" cy="1200329"/>
          </a:xfrm>
          <a:prstGeom prst="rect">
            <a:avLst/>
          </a:prstGeom>
          <a:noFill/>
        </p:spPr>
        <p:txBody>
          <a:bodyPr wrap="square" rtlCol="0">
            <a:spAutoFit/>
          </a:bodyPr>
          <a:lstStyle/>
          <a:p>
            <a:r>
              <a:rPr lang="fr-FR" b="1" dirty="0"/>
              <a:t>Le temps :</a:t>
            </a:r>
          </a:p>
          <a:p>
            <a:r>
              <a:rPr lang="fr-FR" dirty="0"/>
              <a:t>La durée et les temps de préparation.</a:t>
            </a:r>
          </a:p>
          <a:p>
            <a:r>
              <a:rPr lang="fr-FR" dirty="0"/>
              <a:t>la durée du projet (une journée, une semaine, </a:t>
            </a:r>
            <a:r>
              <a:rPr lang="fr-FR" dirty="0" err="1"/>
              <a:t>etc</a:t>
            </a:r>
            <a:r>
              <a:rPr lang="fr-FR" dirty="0"/>
              <a:t>).</a:t>
            </a:r>
          </a:p>
          <a:p>
            <a:r>
              <a:rPr lang="fr-FR" dirty="0"/>
              <a:t>L'échéancier du projet.</a:t>
            </a:r>
            <a:endParaRPr lang="fr-FR" dirty="0"/>
          </a:p>
        </p:txBody>
      </p:sp>
      <p:sp>
        <p:nvSpPr>
          <p:cNvPr id="12" name="Rectangle 11"/>
          <p:cNvSpPr/>
          <p:nvPr/>
        </p:nvSpPr>
        <p:spPr>
          <a:xfrm>
            <a:off x="5905500" y="2949863"/>
            <a:ext cx="2396490" cy="1754326"/>
          </a:xfrm>
          <a:prstGeom prst="rect">
            <a:avLst/>
          </a:prstGeom>
        </p:spPr>
        <p:txBody>
          <a:bodyPr wrap="square">
            <a:spAutoFit/>
          </a:bodyPr>
          <a:lstStyle/>
          <a:p>
            <a:r>
              <a:rPr lang="fr-FR" b="1" dirty="0"/>
              <a:t>Le lieu :</a:t>
            </a:r>
          </a:p>
          <a:p>
            <a:r>
              <a:rPr lang="fr-FR" dirty="0"/>
              <a:t>Le ou les lieux de déroulement du projet.</a:t>
            </a:r>
          </a:p>
          <a:p>
            <a:r>
              <a:rPr lang="fr-FR" dirty="0"/>
              <a:t>Le lieu de "replis" en cas d'un imprévu.</a:t>
            </a:r>
            <a:endParaRPr lang="fr-FR" dirty="0"/>
          </a:p>
        </p:txBody>
      </p:sp>
      <p:sp>
        <p:nvSpPr>
          <p:cNvPr id="13" name="Rectangle 12"/>
          <p:cNvSpPr/>
          <p:nvPr/>
        </p:nvSpPr>
        <p:spPr>
          <a:xfrm>
            <a:off x="8953500" y="2732931"/>
            <a:ext cx="2956560" cy="2862322"/>
          </a:xfrm>
          <a:prstGeom prst="rect">
            <a:avLst/>
          </a:prstGeom>
        </p:spPr>
        <p:txBody>
          <a:bodyPr wrap="square">
            <a:spAutoFit/>
          </a:bodyPr>
          <a:lstStyle/>
          <a:p>
            <a:r>
              <a:rPr lang="fr-FR" b="1" dirty="0"/>
              <a:t>L'organisation :</a:t>
            </a:r>
          </a:p>
          <a:p>
            <a:r>
              <a:rPr lang="fr-FR" dirty="0"/>
              <a:t>La sensibilisation.</a:t>
            </a:r>
          </a:p>
          <a:p>
            <a:r>
              <a:rPr lang="fr-FR" dirty="0"/>
              <a:t>Les animateurs concernés.</a:t>
            </a:r>
          </a:p>
          <a:p>
            <a:r>
              <a:rPr lang="fr-FR" dirty="0"/>
              <a:t>Définition des rôles de chacun.</a:t>
            </a:r>
          </a:p>
          <a:p>
            <a:r>
              <a:rPr lang="fr-FR" dirty="0"/>
              <a:t>Les activités sont prévues et quels sont leurs contenus..</a:t>
            </a:r>
          </a:p>
          <a:p>
            <a:r>
              <a:rPr lang="fr-FR" dirty="0"/>
              <a:t>A qui s'adresse t-il ?</a:t>
            </a:r>
          </a:p>
          <a:p>
            <a:r>
              <a:rPr lang="fr-FR" dirty="0"/>
              <a:t>Le matériel nécessaire.</a:t>
            </a:r>
          </a:p>
          <a:p>
            <a:r>
              <a:rPr lang="fr-FR" dirty="0"/>
              <a:t>Le projet porte t-il un nom ?</a:t>
            </a:r>
            <a:endParaRPr lang="fr-FR" dirty="0"/>
          </a:p>
        </p:txBody>
      </p:sp>
      <p:sp>
        <p:nvSpPr>
          <p:cNvPr id="14" name="Rectangle 13"/>
          <p:cNvSpPr/>
          <p:nvPr/>
        </p:nvSpPr>
        <p:spPr>
          <a:xfrm>
            <a:off x="3790950" y="5468124"/>
            <a:ext cx="6096000" cy="1200329"/>
          </a:xfrm>
          <a:prstGeom prst="rect">
            <a:avLst/>
          </a:prstGeom>
        </p:spPr>
        <p:txBody>
          <a:bodyPr>
            <a:spAutoFit/>
          </a:bodyPr>
          <a:lstStyle/>
          <a:p>
            <a:r>
              <a:rPr lang="fr-FR" b="1" dirty="0"/>
              <a:t>L'évaluation :</a:t>
            </a:r>
          </a:p>
          <a:p>
            <a:r>
              <a:rPr lang="fr-FR" dirty="0"/>
              <a:t>Elle peut-être faite avec les enfants.</a:t>
            </a:r>
          </a:p>
          <a:p>
            <a:r>
              <a:rPr lang="fr-FR" dirty="0"/>
              <a:t>Quand sont prévus les temps d'évaluation ?</a:t>
            </a:r>
          </a:p>
          <a:p>
            <a:r>
              <a:rPr lang="fr-FR" dirty="0"/>
              <a:t>Comment se fait l'évaluation, quels sont les outils ?</a:t>
            </a:r>
            <a:endParaRPr lang="fr-FR" dirty="0"/>
          </a:p>
        </p:txBody>
      </p:sp>
      <p:sp>
        <p:nvSpPr>
          <p:cNvPr id="15" name="Rectangle 14"/>
          <p:cNvSpPr/>
          <p:nvPr/>
        </p:nvSpPr>
        <p:spPr>
          <a:xfrm>
            <a:off x="262890" y="3979426"/>
            <a:ext cx="4716780" cy="1754326"/>
          </a:xfrm>
          <a:prstGeom prst="rect">
            <a:avLst/>
          </a:prstGeom>
        </p:spPr>
        <p:txBody>
          <a:bodyPr wrap="square">
            <a:spAutoFit/>
          </a:bodyPr>
          <a:lstStyle/>
          <a:p>
            <a:r>
              <a:rPr lang="fr-FR" b="1" dirty="0"/>
              <a:t>Les objectifs :</a:t>
            </a:r>
          </a:p>
          <a:p>
            <a:r>
              <a:rPr lang="fr-FR" dirty="0"/>
              <a:t>Ils découlent de ceux du projet pédagogique.</a:t>
            </a:r>
          </a:p>
          <a:p>
            <a:r>
              <a:rPr lang="fr-FR" dirty="0"/>
              <a:t>Quels sont-ils ?</a:t>
            </a:r>
          </a:p>
          <a:p>
            <a:r>
              <a:rPr lang="fr-FR" dirty="0"/>
              <a:t>Pourquoi ?</a:t>
            </a:r>
          </a:p>
          <a:p>
            <a:r>
              <a:rPr lang="fr-FR" dirty="0"/>
              <a:t>Comment les atteindre ?</a:t>
            </a:r>
          </a:p>
          <a:p>
            <a:r>
              <a:rPr lang="fr-FR" dirty="0"/>
              <a:t>Sont-ils réalisables ?</a:t>
            </a:r>
            <a:endParaRPr lang="fr-FR" dirty="0"/>
          </a:p>
        </p:txBody>
      </p:sp>
      <p:sp>
        <p:nvSpPr>
          <p:cNvPr id="16" name="ZoneTexte 15"/>
          <p:cNvSpPr txBox="1"/>
          <p:nvPr/>
        </p:nvSpPr>
        <p:spPr>
          <a:xfrm>
            <a:off x="777240" y="6068288"/>
            <a:ext cx="1691640" cy="369332"/>
          </a:xfrm>
          <a:prstGeom prst="rect">
            <a:avLst/>
          </a:prstGeom>
          <a:noFill/>
        </p:spPr>
        <p:txBody>
          <a:bodyPr wrap="square" rtlCol="0">
            <a:spAutoFit/>
          </a:bodyPr>
          <a:lstStyle/>
          <a:p>
            <a:r>
              <a:rPr lang="fr-FR" b="1" dirty="0" smtClean="0">
                <a:solidFill>
                  <a:srgbClr val="FF0000"/>
                </a:solidFill>
              </a:rPr>
              <a:t>Annexe 4</a:t>
            </a:r>
            <a:endParaRPr lang="fr-FR" b="1" dirty="0">
              <a:solidFill>
                <a:srgbClr val="FF0000"/>
              </a:solidFill>
            </a:endParaRPr>
          </a:p>
        </p:txBody>
      </p:sp>
    </p:spTree>
    <p:extLst>
      <p:ext uri="{BB962C8B-B14F-4D97-AF65-F5344CB8AC3E}">
        <p14:creationId xmlns:p14="http://schemas.microsoft.com/office/powerpoint/2010/main" val="3568343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tx2">
                    <a:lumMod val="75000"/>
                  </a:schemeClr>
                </a:solidFill>
              </a:rPr>
              <a:t>Le Projet d’activité</a:t>
            </a:r>
            <a:endParaRPr lang="fr-FR" b="1" dirty="0">
              <a:solidFill>
                <a:schemeClr val="tx2">
                  <a:lumMod val="75000"/>
                </a:schemeClr>
              </a:solidFill>
            </a:endParaRPr>
          </a:p>
        </p:txBody>
      </p:sp>
      <p:sp>
        <p:nvSpPr>
          <p:cNvPr id="7" name="ZoneTexte 6"/>
          <p:cNvSpPr txBox="1"/>
          <p:nvPr/>
        </p:nvSpPr>
        <p:spPr>
          <a:xfrm>
            <a:off x="472440" y="3337560"/>
            <a:ext cx="1996440" cy="369332"/>
          </a:xfrm>
          <a:prstGeom prst="rect">
            <a:avLst/>
          </a:prstGeom>
          <a:noFill/>
        </p:spPr>
        <p:txBody>
          <a:bodyPr wrap="square" rtlCol="0">
            <a:spAutoFit/>
          </a:bodyPr>
          <a:lstStyle/>
          <a:p>
            <a:endParaRPr lang="fr-FR" dirty="0"/>
          </a:p>
        </p:txBody>
      </p:sp>
      <p:sp>
        <p:nvSpPr>
          <p:cNvPr id="8" name="ZoneTexte 7"/>
          <p:cNvSpPr txBox="1"/>
          <p:nvPr/>
        </p:nvSpPr>
        <p:spPr>
          <a:xfrm>
            <a:off x="624840" y="3489960"/>
            <a:ext cx="1996440" cy="369332"/>
          </a:xfrm>
          <a:prstGeom prst="rect">
            <a:avLst/>
          </a:prstGeom>
          <a:noFill/>
        </p:spPr>
        <p:txBody>
          <a:bodyPr wrap="square" rtlCol="0">
            <a:spAutoFit/>
          </a:bodyPr>
          <a:lstStyle/>
          <a:p>
            <a:endParaRPr lang="fr-FR" dirty="0"/>
          </a:p>
        </p:txBody>
      </p:sp>
      <p:sp>
        <p:nvSpPr>
          <p:cNvPr id="9" name="ZoneTexte 8"/>
          <p:cNvSpPr txBox="1"/>
          <p:nvPr/>
        </p:nvSpPr>
        <p:spPr>
          <a:xfrm>
            <a:off x="777240" y="3642360"/>
            <a:ext cx="1996440" cy="369332"/>
          </a:xfrm>
          <a:prstGeom prst="rect">
            <a:avLst/>
          </a:prstGeom>
          <a:noFill/>
        </p:spPr>
        <p:txBody>
          <a:bodyPr wrap="square" rtlCol="0">
            <a:spAutoFit/>
          </a:bodyPr>
          <a:lstStyle/>
          <a:p>
            <a:endParaRPr lang="fr-FR" dirty="0"/>
          </a:p>
        </p:txBody>
      </p:sp>
      <p:sp>
        <p:nvSpPr>
          <p:cNvPr id="10" name="ZoneTexte 9"/>
          <p:cNvSpPr txBox="1"/>
          <p:nvPr/>
        </p:nvSpPr>
        <p:spPr>
          <a:xfrm>
            <a:off x="929640" y="3794760"/>
            <a:ext cx="1996440" cy="369332"/>
          </a:xfrm>
          <a:prstGeom prst="rect">
            <a:avLst/>
          </a:prstGeom>
          <a:noFill/>
        </p:spPr>
        <p:txBody>
          <a:bodyPr wrap="square" rtlCol="0">
            <a:spAutoFit/>
          </a:bodyPr>
          <a:lstStyle/>
          <a:p>
            <a:endParaRPr lang="fr-FR" dirty="0"/>
          </a:p>
        </p:txBody>
      </p:sp>
      <p:sp>
        <p:nvSpPr>
          <p:cNvPr id="3" name="Espace réservé du contenu 2"/>
          <p:cNvSpPr>
            <a:spLocks noGrp="1"/>
          </p:cNvSpPr>
          <p:nvPr>
            <p:ph sz="half" idx="2"/>
          </p:nvPr>
        </p:nvSpPr>
        <p:spPr>
          <a:xfrm>
            <a:off x="300990" y="1217176"/>
            <a:ext cx="11014710" cy="4610099"/>
          </a:xfrm>
        </p:spPr>
        <p:txBody>
          <a:bodyPr>
            <a:noAutofit/>
          </a:bodyPr>
          <a:lstStyle/>
          <a:p>
            <a:pPr marL="0" indent="0">
              <a:buNone/>
            </a:pPr>
            <a:r>
              <a:rPr lang="fr-FR" sz="1600" dirty="0"/>
              <a:t>Il concerne une activité en particulier.</a:t>
            </a:r>
          </a:p>
          <a:p>
            <a:pPr marL="0" indent="0">
              <a:buNone/>
            </a:pPr>
            <a:r>
              <a:rPr lang="fr-FR" sz="1600" dirty="0"/>
              <a:t>Il faut définir :</a:t>
            </a:r>
          </a:p>
          <a:p>
            <a:r>
              <a:rPr lang="fr-FR" sz="1600" dirty="0"/>
              <a:t>La finalité de l'activité (pourquoi je fais cette activité ?).</a:t>
            </a:r>
          </a:p>
          <a:p>
            <a:r>
              <a:rPr lang="fr-FR" sz="1600" dirty="0"/>
              <a:t>L'intérêt pour les enfants (avant de commencer, est-ce intéressant pour eux de participer à ce projet ?).</a:t>
            </a:r>
          </a:p>
          <a:p>
            <a:r>
              <a:rPr lang="fr-FR" sz="1600" dirty="0"/>
              <a:t>Le nom de l'activité (trouver un nom sympa plutôt que "pâte a sel" ou "perles").</a:t>
            </a:r>
          </a:p>
          <a:p>
            <a:r>
              <a:rPr lang="fr-FR" sz="1600" dirty="0"/>
              <a:t>Le nombre d'enfants concernés (le projet sera différent selon le nombre).</a:t>
            </a:r>
          </a:p>
          <a:p>
            <a:r>
              <a:rPr lang="fr-FR" sz="1600" dirty="0"/>
              <a:t>L'adaptation à l'âge des enfants (prendre en compte leurs besoins, leurs envies selon leurs possibilités).</a:t>
            </a:r>
          </a:p>
          <a:p>
            <a:r>
              <a:rPr lang="fr-FR" sz="1600" dirty="0"/>
              <a:t>Le lieu (dedans, dehors, à la montagne, à la mer, en ville).</a:t>
            </a:r>
          </a:p>
          <a:p>
            <a:r>
              <a:rPr lang="fr-FR" sz="1600" dirty="0"/>
              <a:t>La durée (15 minutes, 1 heure, 1 journée, </a:t>
            </a:r>
            <a:r>
              <a:rPr lang="fr-FR" sz="1600" dirty="0" err="1"/>
              <a:t>etc</a:t>
            </a:r>
            <a:r>
              <a:rPr lang="fr-FR" sz="1600" dirty="0"/>
              <a:t> ?).</a:t>
            </a:r>
          </a:p>
          <a:p>
            <a:r>
              <a:rPr lang="fr-FR" sz="1600" dirty="0"/>
              <a:t>L'installation (sa durée et le lieu de cette préparation, de cette mise en place).</a:t>
            </a:r>
          </a:p>
          <a:p>
            <a:r>
              <a:rPr lang="fr-FR" sz="1600" dirty="0"/>
              <a:t>La sensibilisation (elle n'est pas obligatoire mais elle permet aux enfants de se mettre dans l'ambiance, donc de</a:t>
            </a:r>
          </a:p>
          <a:p>
            <a:r>
              <a:rPr lang="fr-FR" sz="1600" dirty="0"/>
              <a:t>réaliser une activité qui les motivera plus)</a:t>
            </a:r>
          </a:p>
          <a:p>
            <a:r>
              <a:rPr lang="fr-FR" sz="1600" dirty="0"/>
              <a:t>Le matériel nécessaire (ballons, ciseaux, peinture...).</a:t>
            </a:r>
          </a:p>
          <a:p>
            <a:r>
              <a:rPr lang="fr-FR" sz="1600" dirty="0"/>
              <a:t>Prévoir le déroulement et le contenu de l'activité.</a:t>
            </a:r>
          </a:p>
          <a:p>
            <a:r>
              <a:rPr lang="fr-FR" sz="1600" dirty="0"/>
              <a:t>Respecter le rythme des enfants (en fonction de l'âge, de la fatigue, </a:t>
            </a:r>
            <a:r>
              <a:rPr lang="fr-FR" sz="1600" dirty="0" err="1"/>
              <a:t>etc</a:t>
            </a:r>
            <a:r>
              <a:rPr lang="fr-FR" sz="1600" dirty="0"/>
              <a:t>).</a:t>
            </a:r>
          </a:p>
          <a:p>
            <a:r>
              <a:rPr lang="fr-FR" sz="1600" dirty="0"/>
              <a:t>Prévoir le temps de rangement (l'activité se termine après le rangement).</a:t>
            </a:r>
          </a:p>
          <a:p>
            <a:r>
              <a:rPr lang="fr-FR" sz="1600" dirty="0"/>
              <a:t>Prévoir un déroulement en sécurité (trouver un endroit sûr, prévoir une trousse de secours, prévoir des temps de</a:t>
            </a:r>
          </a:p>
          <a:p>
            <a:r>
              <a:rPr lang="fr-FR" sz="1600" dirty="0"/>
              <a:t>repos, </a:t>
            </a:r>
            <a:r>
              <a:rPr lang="fr-FR" sz="1600" dirty="0" err="1"/>
              <a:t>etc</a:t>
            </a:r>
            <a:r>
              <a:rPr lang="fr-FR" sz="1600" dirty="0"/>
              <a:t>).</a:t>
            </a:r>
          </a:p>
          <a:p>
            <a:r>
              <a:rPr lang="fr-FR" sz="1600" dirty="0"/>
              <a:t>Nombre d'animateur requis.</a:t>
            </a:r>
            <a:endParaRPr lang="fr-FR" sz="1600" dirty="0"/>
          </a:p>
        </p:txBody>
      </p:sp>
    </p:spTree>
    <p:extLst>
      <p:ext uri="{BB962C8B-B14F-4D97-AF65-F5344CB8AC3E}">
        <p14:creationId xmlns:p14="http://schemas.microsoft.com/office/powerpoint/2010/main" val="29803511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tx2">
                    <a:lumMod val="75000"/>
                  </a:schemeClr>
                </a:solidFill>
              </a:rPr>
              <a:t>Annexes</a:t>
            </a:r>
          </a:p>
        </p:txBody>
      </p:sp>
      <p:sp>
        <p:nvSpPr>
          <p:cNvPr id="4" name="Espace réservé du contenu 3"/>
          <p:cNvSpPr>
            <a:spLocks noGrp="1"/>
          </p:cNvSpPr>
          <p:nvPr>
            <p:ph sz="half" idx="2"/>
          </p:nvPr>
        </p:nvSpPr>
        <p:spPr>
          <a:xfrm>
            <a:off x="1133341" y="2647093"/>
            <a:ext cx="8989453" cy="3304117"/>
          </a:xfrm>
        </p:spPr>
        <p:txBody>
          <a:bodyPr>
            <a:normAutofit/>
          </a:bodyPr>
          <a:lstStyle/>
          <a:p>
            <a:r>
              <a:rPr lang="fr-FR" sz="3600" dirty="0" smtClean="0"/>
              <a:t>Annexe 1 : Organigramme du service</a:t>
            </a:r>
            <a:endParaRPr lang="fr-FR" sz="3600" dirty="0"/>
          </a:p>
          <a:p>
            <a:r>
              <a:rPr lang="fr-FR" sz="3600" dirty="0" smtClean="0"/>
              <a:t>Annexe 2 : Organisation annuelle du service</a:t>
            </a:r>
          </a:p>
          <a:p>
            <a:r>
              <a:rPr lang="fr-FR" sz="3600" dirty="0" smtClean="0"/>
              <a:t>Annexe 3 : Règlement Intérieur</a:t>
            </a:r>
          </a:p>
          <a:p>
            <a:r>
              <a:rPr lang="fr-FR" sz="3600" dirty="0" smtClean="0"/>
              <a:t>Annexe 4 : Projet d’animations</a:t>
            </a:r>
            <a:endParaRPr lang="fr-FR" sz="3600" dirty="0"/>
          </a:p>
        </p:txBody>
      </p:sp>
    </p:spTree>
    <p:extLst>
      <p:ext uri="{BB962C8B-B14F-4D97-AF65-F5344CB8AC3E}">
        <p14:creationId xmlns:p14="http://schemas.microsoft.com/office/powerpoint/2010/main" val="2175584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tx2">
                    <a:lumMod val="75000"/>
                  </a:schemeClr>
                </a:solidFill>
              </a:rPr>
              <a:t>Le rôle de l’équipe pédagogique</a:t>
            </a:r>
            <a:endParaRPr lang="fr-FR" b="1" dirty="0">
              <a:solidFill>
                <a:schemeClr val="tx2">
                  <a:lumMod val="75000"/>
                </a:schemeClr>
              </a:solidFill>
            </a:endParaRPr>
          </a:p>
        </p:txBody>
      </p:sp>
      <p:sp>
        <p:nvSpPr>
          <p:cNvPr id="3" name="Rectangle 2"/>
          <p:cNvSpPr/>
          <p:nvPr/>
        </p:nvSpPr>
        <p:spPr>
          <a:xfrm>
            <a:off x="360609" y="1667262"/>
            <a:ext cx="11475076" cy="5093702"/>
          </a:xfrm>
          <a:prstGeom prst="rect">
            <a:avLst/>
          </a:prstGeom>
        </p:spPr>
        <p:txBody>
          <a:bodyPr wrap="square">
            <a:spAutoFit/>
          </a:bodyPr>
          <a:lstStyle/>
          <a:p>
            <a:pPr algn="just"/>
            <a:r>
              <a:rPr lang="fr-FR" sz="1300" dirty="0">
                <a:solidFill>
                  <a:schemeClr val="tx2">
                    <a:lumMod val="75000"/>
                  </a:schemeClr>
                </a:solidFill>
              </a:rPr>
              <a:t>L’équipe pédagogique travaille en contact direct avec les enfants. </a:t>
            </a:r>
            <a:r>
              <a:rPr lang="fr-FR" sz="1300" b="1" dirty="0">
                <a:solidFill>
                  <a:schemeClr val="tx2">
                    <a:lumMod val="75000"/>
                  </a:schemeClr>
                </a:solidFill>
              </a:rPr>
              <a:t>De ce fait elle se doit d’être et servir d’exemple pour les familles et le public accueillis </a:t>
            </a:r>
            <a:r>
              <a:rPr lang="fr-FR" sz="1300" dirty="0">
                <a:solidFill>
                  <a:schemeClr val="tx2">
                    <a:lumMod val="75000"/>
                  </a:schemeClr>
                </a:solidFill>
              </a:rPr>
              <a:t>en maîtrisant son langage, son comportement et en ayant une tenue vestimentaire adéquate quant à la fonction exercée</a:t>
            </a:r>
            <a:r>
              <a:rPr lang="fr-FR" sz="1300" b="1" dirty="0">
                <a:solidFill>
                  <a:schemeClr val="tx2">
                    <a:lumMod val="75000"/>
                  </a:schemeClr>
                </a:solidFill>
              </a:rPr>
              <a:t>. L’animateur ne doit pas oublier qu’il est présent pour l’enfant</a:t>
            </a:r>
            <a:r>
              <a:rPr lang="fr-FR" sz="1300" dirty="0">
                <a:solidFill>
                  <a:schemeClr val="tx2">
                    <a:lumMod val="75000"/>
                  </a:schemeClr>
                </a:solidFill>
              </a:rPr>
              <a:t>. </a:t>
            </a:r>
          </a:p>
          <a:p>
            <a:pPr algn="just"/>
            <a:r>
              <a:rPr lang="fr-FR" sz="1300" dirty="0">
                <a:solidFill>
                  <a:schemeClr val="tx2">
                    <a:lumMod val="75000"/>
                  </a:schemeClr>
                </a:solidFill>
              </a:rPr>
              <a:t>La relation de l’animateur avec l’enfant doit être basée sur l’écoute, l’observation, la disponibilité. Toute activité proposée doit se faire par le jeu ou le plaisir de faire. Il doit être capable de prendre des initiatives et savoir adapter son activité en difficulté, en fonction du nombre d’enfants, et de leur âge. De plus, il doit savoir situer son activité par rapport à des objectifs. Pour un bon déroulement de l'activité, l'animateur doit l'anticiper, préparation du matériel, l'aménagement de l'espace….. </a:t>
            </a:r>
          </a:p>
          <a:p>
            <a:pPr algn="just"/>
            <a:r>
              <a:rPr lang="fr-FR" sz="1300" dirty="0">
                <a:solidFill>
                  <a:schemeClr val="tx2">
                    <a:lumMod val="75000"/>
                  </a:schemeClr>
                </a:solidFill>
              </a:rPr>
              <a:t>D’une manière générale, l’animateur est la dynamique de l’activité, il crée les conditions favorables, favorise l’apprentissage de l’autonomie, développe la socialisation. Il doit savoir s’effacer lors des initiatives d’enfants et permettre à chacun d’affirmer sa personnalité. Il doit aider l'enfant à faire son activité mais ne pas faire l'activité à la place de l'enfant. </a:t>
            </a:r>
          </a:p>
          <a:p>
            <a:pPr algn="just"/>
            <a:r>
              <a:rPr lang="fr-FR" sz="1300" dirty="0">
                <a:solidFill>
                  <a:schemeClr val="tx2">
                    <a:lumMod val="75000"/>
                  </a:schemeClr>
                </a:solidFill>
              </a:rPr>
              <a:t>L'animateur doit également veiller à la bonne tenue du centre en matière de rangement du matériel et de propreté. </a:t>
            </a:r>
          </a:p>
          <a:p>
            <a:pPr algn="just"/>
            <a:r>
              <a:rPr lang="fr-FR" sz="1300" dirty="0">
                <a:solidFill>
                  <a:schemeClr val="tx2">
                    <a:lumMod val="75000"/>
                  </a:schemeClr>
                </a:solidFill>
              </a:rPr>
              <a:t>L’animateur est à l’écoute des parents et doit transmettre à l’équipe les informations données. Il doit pouvoir tenir informés les parents des activités proposées. </a:t>
            </a:r>
          </a:p>
          <a:p>
            <a:pPr algn="just"/>
            <a:r>
              <a:rPr lang="fr-FR" sz="1300" dirty="0">
                <a:solidFill>
                  <a:schemeClr val="tx2">
                    <a:lumMod val="75000"/>
                  </a:schemeClr>
                </a:solidFill>
              </a:rPr>
              <a:t>En conclusion, la fonction de l’animateur est faite de plusieurs dominantes complémentaires avec lesquelles il se doit d’être impérativement en phase, donc concerné, à savoir : </a:t>
            </a:r>
            <a:endParaRPr lang="fr-FR" sz="1300" dirty="0" smtClean="0">
              <a:solidFill>
                <a:schemeClr val="tx2">
                  <a:lumMod val="75000"/>
                </a:schemeClr>
              </a:solidFill>
            </a:endParaRPr>
          </a:p>
          <a:p>
            <a:pPr algn="just"/>
            <a:endParaRPr lang="fr-FR" sz="1300" dirty="0">
              <a:solidFill>
                <a:schemeClr val="tx2">
                  <a:lumMod val="75000"/>
                </a:schemeClr>
              </a:solidFill>
            </a:endParaRPr>
          </a:p>
          <a:p>
            <a:pPr algn="just"/>
            <a:r>
              <a:rPr lang="fr-FR" sz="1300" b="1" dirty="0">
                <a:solidFill>
                  <a:schemeClr val="tx2">
                    <a:lumMod val="75000"/>
                  </a:schemeClr>
                </a:solidFill>
              </a:rPr>
              <a:t>Garantir la sécurité physique, morale et affective de l’enfant. </a:t>
            </a:r>
            <a:endParaRPr lang="fr-FR" sz="1300" dirty="0">
              <a:solidFill>
                <a:schemeClr val="tx2">
                  <a:lumMod val="75000"/>
                </a:schemeClr>
              </a:solidFill>
            </a:endParaRPr>
          </a:p>
          <a:p>
            <a:pPr algn="just"/>
            <a:r>
              <a:rPr lang="fr-FR" sz="1300" b="1" dirty="0">
                <a:solidFill>
                  <a:schemeClr val="tx2">
                    <a:lumMod val="75000"/>
                  </a:schemeClr>
                </a:solidFill>
              </a:rPr>
              <a:t>Construire une relation de qualité avec le public, relation individuelle et ou collective. </a:t>
            </a:r>
            <a:endParaRPr lang="fr-FR" sz="1300" dirty="0">
              <a:solidFill>
                <a:schemeClr val="tx2">
                  <a:lumMod val="75000"/>
                </a:schemeClr>
              </a:solidFill>
            </a:endParaRPr>
          </a:p>
          <a:p>
            <a:pPr algn="just"/>
            <a:r>
              <a:rPr lang="fr-FR" sz="1300" b="1" dirty="0">
                <a:solidFill>
                  <a:schemeClr val="tx2">
                    <a:lumMod val="75000"/>
                  </a:schemeClr>
                </a:solidFill>
              </a:rPr>
              <a:t>Contribuer au respect des règles de vie, les respecter et les faire respecter </a:t>
            </a:r>
            <a:endParaRPr lang="fr-FR" sz="1300" dirty="0">
              <a:solidFill>
                <a:schemeClr val="tx2">
                  <a:lumMod val="75000"/>
                </a:schemeClr>
              </a:solidFill>
            </a:endParaRPr>
          </a:p>
          <a:p>
            <a:pPr algn="just"/>
            <a:r>
              <a:rPr lang="fr-FR" sz="1300" b="1" dirty="0">
                <a:solidFill>
                  <a:schemeClr val="tx2">
                    <a:lumMod val="75000"/>
                  </a:schemeClr>
                </a:solidFill>
              </a:rPr>
              <a:t>Proposer un choix d’activités adaptées aux besoins et capacités des enfants (mise en application du projet pédagogique). </a:t>
            </a:r>
            <a:endParaRPr lang="fr-FR" sz="1300" dirty="0">
              <a:solidFill>
                <a:schemeClr val="tx2">
                  <a:lumMod val="75000"/>
                </a:schemeClr>
              </a:solidFill>
            </a:endParaRPr>
          </a:p>
          <a:p>
            <a:pPr algn="just"/>
            <a:r>
              <a:rPr lang="fr-FR" sz="1300" b="1" dirty="0">
                <a:solidFill>
                  <a:schemeClr val="tx2">
                    <a:lumMod val="75000"/>
                  </a:schemeClr>
                </a:solidFill>
              </a:rPr>
              <a:t>Aider et accompagner les enfants dans leurs projets. </a:t>
            </a:r>
            <a:endParaRPr lang="fr-FR" sz="1300" b="1" dirty="0" smtClean="0">
              <a:solidFill>
                <a:schemeClr val="tx2">
                  <a:lumMod val="75000"/>
                </a:schemeClr>
              </a:solidFill>
            </a:endParaRPr>
          </a:p>
          <a:p>
            <a:pPr algn="just"/>
            <a:endParaRPr lang="fr-FR" sz="1300" dirty="0">
              <a:solidFill>
                <a:schemeClr val="tx2">
                  <a:lumMod val="75000"/>
                </a:schemeClr>
              </a:solidFill>
            </a:endParaRPr>
          </a:p>
          <a:p>
            <a:pPr algn="just"/>
            <a:r>
              <a:rPr lang="fr-FR" sz="1300" dirty="0">
                <a:solidFill>
                  <a:schemeClr val="tx2">
                    <a:lumMod val="75000"/>
                  </a:schemeClr>
                </a:solidFill>
              </a:rPr>
              <a:t>L'animateur doit s'investir dans le travail d'équipe en apportant ses idées mais aussi en sachant écouter celles des autres. Il doit y avoir un échange mutuel car l'équipe se doit de représenter par ce qu'elle est, les valeurs de l'éducation populaire. </a:t>
            </a:r>
          </a:p>
          <a:p>
            <a:pPr algn="just"/>
            <a:r>
              <a:rPr lang="fr-FR" sz="1300" dirty="0">
                <a:solidFill>
                  <a:schemeClr val="tx2">
                    <a:lumMod val="75000"/>
                  </a:schemeClr>
                </a:solidFill>
              </a:rPr>
              <a:t>En plus de ces fonctions pédagogiques, l’animateur doit tenir informé dans les plus brefs délais le directeur de l’accueil de loisirs des incidents, accidents ou difficultés rencontrés avec les enfants. Il en sera de même si le cas se présente avec des parents </a:t>
            </a:r>
            <a:endParaRPr lang="fr-FR" sz="1300" dirty="0">
              <a:solidFill>
                <a:schemeClr val="tx2">
                  <a:lumMod val="75000"/>
                </a:schemeClr>
              </a:solidFill>
            </a:endParaRPr>
          </a:p>
        </p:txBody>
      </p:sp>
    </p:spTree>
    <p:extLst>
      <p:ext uri="{BB962C8B-B14F-4D97-AF65-F5344CB8AC3E}">
        <p14:creationId xmlns:p14="http://schemas.microsoft.com/office/powerpoint/2010/main" val="3284196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2">
                    <a:lumMod val="75000"/>
                  </a:schemeClr>
                </a:solidFill>
              </a:rPr>
              <a:t>Le rôle de </a:t>
            </a:r>
            <a:r>
              <a:rPr lang="fr-FR" b="1" dirty="0" smtClean="0">
                <a:solidFill>
                  <a:schemeClr val="tx2">
                    <a:lumMod val="75000"/>
                  </a:schemeClr>
                </a:solidFill>
              </a:rPr>
              <a:t>chacun 1</a:t>
            </a:r>
            <a:endParaRPr lang="fr-FR" b="1" dirty="0">
              <a:solidFill>
                <a:schemeClr val="tx2">
                  <a:lumMod val="75000"/>
                </a:schemeClr>
              </a:solidFill>
            </a:endParaRPr>
          </a:p>
        </p:txBody>
      </p:sp>
      <p:sp>
        <p:nvSpPr>
          <p:cNvPr id="3" name="Espace réservé du texte 2"/>
          <p:cNvSpPr>
            <a:spLocks noGrp="1"/>
          </p:cNvSpPr>
          <p:nvPr>
            <p:ph type="body" idx="1"/>
          </p:nvPr>
        </p:nvSpPr>
        <p:spPr>
          <a:xfrm>
            <a:off x="0" y="1138930"/>
            <a:ext cx="3896467" cy="713818"/>
          </a:xfrm>
        </p:spPr>
        <p:txBody>
          <a:bodyPr/>
          <a:lstStyle/>
          <a:p>
            <a:pPr algn="ctr"/>
            <a:r>
              <a:rPr lang="fr-FR" dirty="0"/>
              <a:t>Le </a:t>
            </a:r>
            <a:r>
              <a:rPr lang="fr-FR" dirty="0" smtClean="0"/>
              <a:t>directeur</a:t>
            </a:r>
            <a:endParaRPr lang="fr-FR" dirty="0"/>
          </a:p>
        </p:txBody>
      </p:sp>
      <p:sp>
        <p:nvSpPr>
          <p:cNvPr id="4" name="Espace réservé du contenu 3"/>
          <p:cNvSpPr>
            <a:spLocks noGrp="1"/>
          </p:cNvSpPr>
          <p:nvPr>
            <p:ph sz="half" idx="2"/>
          </p:nvPr>
        </p:nvSpPr>
        <p:spPr>
          <a:xfrm>
            <a:off x="734096" y="1983346"/>
            <a:ext cx="4713095" cy="4353060"/>
          </a:xfrm>
        </p:spPr>
        <p:txBody>
          <a:bodyPr>
            <a:noAutofit/>
          </a:bodyPr>
          <a:lstStyle/>
          <a:p>
            <a:pPr marL="0" indent="0">
              <a:buNone/>
            </a:pPr>
            <a:r>
              <a:rPr lang="fr-FR" sz="1200" dirty="0"/>
              <a:t>Le directeur de l’accueil de loisirs est responsable : </a:t>
            </a:r>
            <a:endParaRPr lang="fr-FR" sz="1200" dirty="0" smtClean="0"/>
          </a:p>
          <a:p>
            <a:endParaRPr lang="fr-FR" sz="1200" dirty="0"/>
          </a:p>
          <a:p>
            <a:pPr lvl="1"/>
            <a:r>
              <a:rPr lang="fr-FR" sz="1200" dirty="0"/>
              <a:t>De la mise en </a:t>
            </a:r>
            <a:r>
              <a:rPr lang="fr-FR" sz="1200" dirty="0" smtClean="0"/>
              <a:t>œuvre </a:t>
            </a:r>
            <a:r>
              <a:rPr lang="fr-FR" sz="1200" dirty="0"/>
              <a:t>du projet éducatif </a:t>
            </a:r>
          </a:p>
          <a:p>
            <a:pPr lvl="1"/>
            <a:r>
              <a:rPr lang="fr-FR" sz="1200" dirty="0"/>
              <a:t>Du respect et de l'application de la réglementation de la </a:t>
            </a:r>
            <a:r>
              <a:rPr lang="fr-FR" sz="1200" dirty="0" smtClean="0"/>
              <a:t>DDCSPP</a:t>
            </a:r>
            <a:endParaRPr lang="fr-FR" sz="1200" dirty="0"/>
          </a:p>
          <a:p>
            <a:pPr lvl="1"/>
            <a:r>
              <a:rPr lang="fr-FR" sz="1200" dirty="0"/>
              <a:t>De la sécurité des enfants </a:t>
            </a:r>
          </a:p>
          <a:p>
            <a:pPr lvl="1"/>
            <a:r>
              <a:rPr lang="fr-FR" sz="1200" dirty="0"/>
              <a:t>Des règles de fonctionnement </a:t>
            </a:r>
          </a:p>
          <a:p>
            <a:pPr lvl="1"/>
            <a:r>
              <a:rPr lang="fr-FR" sz="1200" dirty="0"/>
              <a:t>De l’organisation de la vie quotidienne </a:t>
            </a:r>
          </a:p>
          <a:p>
            <a:pPr lvl="1"/>
            <a:r>
              <a:rPr lang="fr-FR" sz="1200" dirty="0"/>
              <a:t>De la bonne marche des activités </a:t>
            </a:r>
          </a:p>
          <a:p>
            <a:pPr lvl="1"/>
            <a:r>
              <a:rPr lang="fr-FR" sz="1200" dirty="0"/>
              <a:t>Du budget alloué au fonctionnement </a:t>
            </a:r>
          </a:p>
          <a:p>
            <a:pPr lvl="1"/>
            <a:r>
              <a:rPr lang="fr-FR" sz="1200" dirty="0"/>
              <a:t>Des relations avec les parents </a:t>
            </a:r>
          </a:p>
          <a:p>
            <a:pPr lvl="1"/>
            <a:r>
              <a:rPr lang="fr-FR" sz="1200" dirty="0"/>
              <a:t>Des relations avec la municipalité (l’organisateur) </a:t>
            </a:r>
          </a:p>
          <a:p>
            <a:pPr lvl="1"/>
            <a:r>
              <a:rPr lang="fr-FR" sz="1200" dirty="0"/>
              <a:t>De la gestion de l’équipe pédagogique </a:t>
            </a:r>
          </a:p>
          <a:p>
            <a:pPr lvl="1"/>
            <a:r>
              <a:rPr lang="fr-FR" sz="1200" dirty="0"/>
              <a:t>De la validation des stages pratiques des animateurs en formation </a:t>
            </a:r>
            <a:endParaRPr lang="fr-FR" sz="1200" dirty="0" smtClean="0"/>
          </a:p>
          <a:p>
            <a:pPr lvl="1"/>
            <a:endParaRPr lang="fr-FR" sz="1200" dirty="0"/>
          </a:p>
          <a:p>
            <a:pPr marL="0" indent="0">
              <a:buNone/>
            </a:pPr>
            <a:r>
              <a:rPr lang="fr-FR" sz="1200" dirty="0" smtClean="0"/>
              <a:t>Concrètement </a:t>
            </a:r>
            <a:r>
              <a:rPr lang="fr-FR" sz="1200" dirty="0"/>
              <a:t>le directeur est le garant envers l’organisateur, les enfants et les familles du projet pédagogique qu’il propose avec son équipe. Il lui incombe la gestion administrative, et le suivi des projets. Il organise et anime les réunions de travail avec l’équipe pédagogique. Il est à l’écoute de son adjoint, des besoins des animateurs afin de leur permettre de travailler dans de bonnes conditions. </a:t>
            </a:r>
            <a:endParaRPr lang="fr-FR" sz="1200" dirty="0"/>
          </a:p>
        </p:txBody>
      </p:sp>
      <p:sp>
        <p:nvSpPr>
          <p:cNvPr id="5" name="Espace réservé du texte 4"/>
          <p:cNvSpPr>
            <a:spLocks noGrp="1"/>
          </p:cNvSpPr>
          <p:nvPr>
            <p:ph type="body" sz="quarter" idx="3"/>
          </p:nvPr>
        </p:nvSpPr>
        <p:spPr>
          <a:xfrm>
            <a:off x="7073957" y="1883325"/>
            <a:ext cx="3899798" cy="713818"/>
          </a:xfrm>
        </p:spPr>
        <p:txBody>
          <a:bodyPr/>
          <a:lstStyle/>
          <a:p>
            <a:pPr algn="ctr"/>
            <a:r>
              <a:rPr lang="fr-FR" dirty="0" smtClean="0"/>
              <a:t>Le directeur adjoint</a:t>
            </a:r>
            <a:endParaRPr lang="fr-FR" dirty="0"/>
          </a:p>
        </p:txBody>
      </p:sp>
      <p:sp>
        <p:nvSpPr>
          <p:cNvPr id="6" name="Espace réservé du contenu 5"/>
          <p:cNvSpPr>
            <a:spLocks noGrp="1"/>
          </p:cNvSpPr>
          <p:nvPr>
            <p:ph sz="quarter" idx="4"/>
          </p:nvPr>
        </p:nvSpPr>
        <p:spPr>
          <a:xfrm>
            <a:off x="6001555" y="2550016"/>
            <a:ext cx="5288086" cy="4031087"/>
          </a:xfrm>
        </p:spPr>
        <p:txBody>
          <a:bodyPr>
            <a:normAutofit fontScale="70000" lnSpcReduction="20000"/>
          </a:bodyPr>
          <a:lstStyle/>
          <a:p>
            <a:pPr marL="0" indent="0">
              <a:buNone/>
            </a:pPr>
            <a:r>
              <a:rPr lang="fr-FR" dirty="0"/>
              <a:t>Le directeur adjoint, est un lien entre l’équipe d’animation et le directeur. Pour cela il est présent à tous les temps de préparation de son groupe, guide les animateurs pour que celui-ci soit en accord avec les objectifs pédagogiques, mais également pour donner des conseils aux animateurs sur la mise en place d’activités, de résolution de conflits, de problèmes avec le public. Le directeur adjoint est à l’écoute de son équipe et fait remonter les informations au directeur. Il participe également aux entretiens de recrutement des animateurs. Il veille au respect de la réglementation des accueils de loisirs. </a:t>
            </a:r>
            <a:endParaRPr lang="fr-FR" dirty="0" smtClean="0"/>
          </a:p>
          <a:p>
            <a:pPr marL="0" indent="0">
              <a:buNone/>
            </a:pPr>
            <a:endParaRPr lang="fr-FR" dirty="0"/>
          </a:p>
          <a:p>
            <a:pPr marL="0" indent="0">
              <a:buNone/>
            </a:pPr>
            <a:r>
              <a:rPr lang="fr-FR" dirty="0"/>
              <a:t>Le directeur adjoint dispose </a:t>
            </a:r>
            <a:r>
              <a:rPr lang="fr-FR" dirty="0" smtClean="0"/>
              <a:t>de temps de </a:t>
            </a:r>
            <a:r>
              <a:rPr lang="fr-FR" dirty="0"/>
              <a:t>réunion avec le directeur pour faire un point. </a:t>
            </a:r>
            <a:endParaRPr lang="fr-FR" dirty="0" smtClean="0"/>
          </a:p>
          <a:p>
            <a:pPr marL="0" indent="0">
              <a:buNone/>
            </a:pPr>
            <a:endParaRPr lang="fr-FR" dirty="0"/>
          </a:p>
          <a:p>
            <a:pPr marL="0" indent="0">
              <a:buNone/>
            </a:pPr>
            <a:r>
              <a:rPr lang="fr-FR" dirty="0"/>
              <a:t>Lorsque le directeur de l’accueil est absent, il doit pouvoir présenter les documents administratifs lors d'une visite ou d'une inspection de l'autorité administrative (</a:t>
            </a:r>
            <a:r>
              <a:rPr lang="fr-FR" dirty="0" smtClean="0"/>
              <a:t>DDCS,PP </a:t>
            </a:r>
            <a:r>
              <a:rPr lang="fr-FR" dirty="0"/>
              <a:t>PMI.). En résumé, le directeur-adjoint doit être les yeux et les oreilles du directeur pour permettre à celui-ci de mettre en </a:t>
            </a:r>
            <a:r>
              <a:rPr lang="fr-FR" dirty="0" smtClean="0"/>
              <a:t>œuvre </a:t>
            </a:r>
            <a:r>
              <a:rPr lang="fr-FR" dirty="0"/>
              <a:t>les moyens nécessaires pour permettre aux différents groupes d’atteindre les objectifs du projet pédagogique. </a:t>
            </a:r>
            <a:endParaRPr lang="fr-FR" dirty="0"/>
          </a:p>
        </p:txBody>
      </p:sp>
    </p:spTree>
    <p:extLst>
      <p:ext uri="{BB962C8B-B14F-4D97-AF65-F5344CB8AC3E}">
        <p14:creationId xmlns:p14="http://schemas.microsoft.com/office/powerpoint/2010/main" val="2183472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568225" y="1647804"/>
            <a:ext cx="5096256" cy="639762"/>
          </a:xfrm>
        </p:spPr>
        <p:txBody>
          <a:bodyPr>
            <a:normAutofit fontScale="77500" lnSpcReduction="20000"/>
          </a:bodyPr>
          <a:lstStyle/>
          <a:p>
            <a:r>
              <a:rPr lang="fr-FR" dirty="0" smtClean="0"/>
              <a:t>L’assistant sanitaire</a:t>
            </a:r>
          </a:p>
          <a:p>
            <a:r>
              <a:rPr lang="fr-FR" dirty="0" smtClean="0"/>
              <a:t>Laetitia Bayard</a:t>
            </a:r>
            <a:endParaRPr lang="fr-FR" dirty="0"/>
          </a:p>
        </p:txBody>
      </p:sp>
      <p:sp>
        <p:nvSpPr>
          <p:cNvPr id="4" name="Espace réservé du contenu 3"/>
          <p:cNvSpPr>
            <a:spLocks noGrp="1"/>
          </p:cNvSpPr>
          <p:nvPr>
            <p:ph sz="half" idx="2"/>
          </p:nvPr>
        </p:nvSpPr>
        <p:spPr>
          <a:xfrm>
            <a:off x="6531177" y="2269903"/>
            <a:ext cx="5093407" cy="2697163"/>
          </a:xfrm>
        </p:spPr>
        <p:txBody>
          <a:bodyPr>
            <a:noAutofit/>
          </a:bodyPr>
          <a:lstStyle/>
          <a:p>
            <a:pPr marL="0" indent="0">
              <a:buNone/>
            </a:pPr>
            <a:r>
              <a:rPr lang="fr-FR" sz="1400" dirty="0"/>
              <a:t>Pour ce faire l'animateur qui aura ce rôle devra être titulaire de </a:t>
            </a:r>
            <a:r>
              <a:rPr lang="fr-FR" sz="1400" dirty="0" smtClean="0"/>
              <a:t>du </a:t>
            </a:r>
            <a:r>
              <a:rPr lang="fr-FR" sz="1400" dirty="0"/>
              <a:t>PSC1.. </a:t>
            </a:r>
            <a:endParaRPr lang="fr-FR" sz="1400" dirty="0" smtClean="0"/>
          </a:p>
          <a:p>
            <a:pPr marL="0" indent="0">
              <a:buNone/>
            </a:pPr>
            <a:endParaRPr lang="fr-FR" sz="1400" dirty="0"/>
          </a:p>
          <a:p>
            <a:pPr marL="0" indent="0">
              <a:buNone/>
            </a:pPr>
            <a:r>
              <a:rPr lang="fr-FR" sz="1400" dirty="0"/>
              <a:t>Il aura à sa charge la gestion des fiches </a:t>
            </a:r>
            <a:r>
              <a:rPr lang="fr-FR" sz="1400" dirty="0" smtClean="0"/>
              <a:t>sanitaires</a:t>
            </a:r>
            <a:r>
              <a:rPr lang="fr-FR" sz="1400" dirty="0"/>
              <a:t> </a:t>
            </a:r>
            <a:r>
              <a:rPr lang="fr-FR" sz="1400" dirty="0" smtClean="0"/>
              <a:t>en lien avec le directeur de la structure.</a:t>
            </a:r>
          </a:p>
          <a:p>
            <a:pPr marL="0" indent="0">
              <a:buNone/>
            </a:pPr>
            <a:r>
              <a:rPr lang="fr-FR" sz="1400" dirty="0" smtClean="0"/>
              <a:t>Il </a:t>
            </a:r>
            <a:r>
              <a:rPr lang="fr-FR" sz="1400" dirty="0"/>
              <a:t>devra au début de l’année répertorier, sur les feuilles prévues à cet effet, le nom des enfants atteint d’allergies ou en cours de traitement médicale. </a:t>
            </a:r>
            <a:r>
              <a:rPr lang="fr-FR" sz="1400" dirty="0" smtClean="0"/>
              <a:t>Il devra en informer l’ensemble de l’équipe.</a:t>
            </a:r>
            <a:endParaRPr lang="fr-FR" sz="1400" dirty="0"/>
          </a:p>
          <a:p>
            <a:pPr marL="0" indent="0">
              <a:buNone/>
            </a:pPr>
            <a:r>
              <a:rPr lang="fr-FR" sz="1400" dirty="0"/>
              <a:t>En cas de traitement, il veillera au bon dosage des traitements médicaux avec </a:t>
            </a:r>
            <a:r>
              <a:rPr lang="fr-FR" sz="1400" dirty="0" smtClean="0"/>
              <a:t>ordonnance.</a:t>
            </a:r>
          </a:p>
          <a:p>
            <a:pPr marL="0" indent="0">
              <a:buNone/>
            </a:pPr>
            <a:r>
              <a:rPr lang="fr-FR" sz="1400" dirty="0" smtClean="0"/>
              <a:t>Il </a:t>
            </a:r>
            <a:r>
              <a:rPr lang="fr-FR" sz="1400" dirty="0"/>
              <a:t>devra aussi rapporter, après les sorties, les soins apportés aux enfants sur le registre des soins. </a:t>
            </a:r>
          </a:p>
          <a:p>
            <a:pPr marL="0" indent="0">
              <a:buNone/>
            </a:pPr>
            <a:r>
              <a:rPr lang="fr-FR" sz="1400" dirty="0"/>
              <a:t>Il aura également pour rôle de tenir à jour le cahier de pharmacie et également la composition des trousses à pharmacie. </a:t>
            </a:r>
          </a:p>
          <a:p>
            <a:pPr marL="0" indent="0">
              <a:buNone/>
            </a:pPr>
            <a:endParaRPr lang="fr-FR" sz="1400" dirty="0"/>
          </a:p>
        </p:txBody>
      </p:sp>
      <p:sp>
        <p:nvSpPr>
          <p:cNvPr id="7" name="Titre 1"/>
          <p:cNvSpPr>
            <a:spLocks noGrp="1"/>
          </p:cNvSpPr>
          <p:nvPr>
            <p:ph type="title"/>
          </p:nvPr>
        </p:nvSpPr>
        <p:spPr/>
        <p:txBody>
          <a:bodyPr/>
          <a:lstStyle/>
          <a:p>
            <a:r>
              <a:rPr lang="fr-FR" b="1" dirty="0">
                <a:solidFill>
                  <a:schemeClr val="tx2">
                    <a:lumMod val="75000"/>
                  </a:schemeClr>
                </a:solidFill>
              </a:rPr>
              <a:t>Le rôle de </a:t>
            </a:r>
            <a:r>
              <a:rPr lang="fr-FR" b="1" dirty="0" smtClean="0">
                <a:solidFill>
                  <a:schemeClr val="tx2">
                    <a:lumMod val="75000"/>
                  </a:schemeClr>
                </a:solidFill>
              </a:rPr>
              <a:t>chacun 2</a:t>
            </a:r>
            <a:endParaRPr lang="fr-FR" b="1" dirty="0">
              <a:solidFill>
                <a:schemeClr val="tx2">
                  <a:lumMod val="75000"/>
                </a:schemeClr>
              </a:solidFill>
            </a:endParaRPr>
          </a:p>
        </p:txBody>
      </p:sp>
      <p:sp>
        <p:nvSpPr>
          <p:cNvPr id="11" name="Espace réservé du texte 2"/>
          <p:cNvSpPr>
            <a:spLocks noGrp="1"/>
          </p:cNvSpPr>
          <p:nvPr>
            <p:ph type="body" idx="1"/>
          </p:nvPr>
        </p:nvSpPr>
        <p:spPr>
          <a:xfrm>
            <a:off x="6694867" y="5896323"/>
            <a:ext cx="5096256" cy="639762"/>
          </a:xfrm>
        </p:spPr>
        <p:txBody>
          <a:bodyPr>
            <a:normAutofit fontScale="77500" lnSpcReduction="20000"/>
          </a:bodyPr>
          <a:lstStyle/>
          <a:p>
            <a:r>
              <a:rPr lang="fr-FR" dirty="0" smtClean="0"/>
              <a:t>Gestion des produits d’entretien : </a:t>
            </a:r>
          </a:p>
          <a:p>
            <a:r>
              <a:rPr lang="fr-FR" dirty="0" smtClean="0"/>
              <a:t>Iris Fécamp.</a:t>
            </a:r>
            <a:endParaRPr lang="fr-FR" dirty="0"/>
          </a:p>
        </p:txBody>
      </p:sp>
      <p:sp>
        <p:nvSpPr>
          <p:cNvPr id="12" name="Espace réservé du texte 4"/>
          <p:cNvSpPr>
            <a:spLocks noGrp="1"/>
          </p:cNvSpPr>
          <p:nvPr>
            <p:ph type="body" sz="quarter" idx="3"/>
          </p:nvPr>
        </p:nvSpPr>
        <p:spPr>
          <a:xfrm>
            <a:off x="686036" y="2076507"/>
            <a:ext cx="3899798" cy="1387910"/>
          </a:xfrm>
        </p:spPr>
        <p:txBody>
          <a:bodyPr>
            <a:noAutofit/>
          </a:bodyPr>
          <a:lstStyle/>
          <a:p>
            <a:endParaRPr lang="fr-FR" sz="1800" dirty="0"/>
          </a:p>
        </p:txBody>
      </p:sp>
      <p:sp>
        <p:nvSpPr>
          <p:cNvPr id="13" name="Rectangle 12"/>
          <p:cNvSpPr/>
          <p:nvPr/>
        </p:nvSpPr>
        <p:spPr>
          <a:xfrm>
            <a:off x="347731" y="2137894"/>
            <a:ext cx="4198512" cy="18674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Directrice Adjointe</a:t>
            </a:r>
          </a:p>
          <a:p>
            <a:pPr algn="ctr"/>
            <a:r>
              <a:rPr lang="fr-FR" dirty="0"/>
              <a:t>Mathilde Bonnarde</a:t>
            </a:r>
          </a:p>
          <a:p>
            <a:pPr algn="ctr"/>
            <a:endParaRPr lang="fr-FR" dirty="0"/>
          </a:p>
          <a:p>
            <a:pPr algn="ctr"/>
            <a:r>
              <a:rPr lang="fr-FR" dirty="0"/>
              <a:t>Accueil Périscolaire et </a:t>
            </a:r>
            <a:r>
              <a:rPr lang="fr-FR" dirty="0" smtClean="0"/>
              <a:t>TAP </a:t>
            </a:r>
            <a:endParaRPr lang="fr-FR" dirty="0"/>
          </a:p>
          <a:p>
            <a:pPr algn="ctr"/>
            <a:r>
              <a:rPr lang="fr-FR" dirty="0"/>
              <a:t>Accueil </a:t>
            </a:r>
            <a:r>
              <a:rPr lang="fr-FR" dirty="0" smtClean="0"/>
              <a:t>Extrascolaire</a:t>
            </a:r>
          </a:p>
          <a:p>
            <a:pPr algn="ctr"/>
            <a:r>
              <a:rPr lang="fr-FR" dirty="0" smtClean="0"/>
              <a:t>Gestion des stocks de matériels</a:t>
            </a:r>
            <a:endParaRPr lang="fr-FR" dirty="0"/>
          </a:p>
        </p:txBody>
      </p:sp>
      <p:sp>
        <p:nvSpPr>
          <p:cNvPr id="14" name="Rectangle 13"/>
          <p:cNvSpPr/>
          <p:nvPr/>
        </p:nvSpPr>
        <p:spPr>
          <a:xfrm>
            <a:off x="1594834" y="4529072"/>
            <a:ext cx="4198512" cy="18674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Directrice Adjointe</a:t>
            </a:r>
          </a:p>
          <a:p>
            <a:pPr algn="ctr"/>
            <a:r>
              <a:rPr lang="fr-FR" dirty="0" smtClean="0"/>
              <a:t>Christelle Capelle</a:t>
            </a:r>
            <a:endParaRPr lang="fr-FR" dirty="0"/>
          </a:p>
          <a:p>
            <a:pPr algn="ctr"/>
            <a:endParaRPr lang="fr-FR" dirty="0"/>
          </a:p>
          <a:p>
            <a:pPr algn="ctr"/>
            <a:r>
              <a:rPr lang="fr-FR" dirty="0"/>
              <a:t>Accueil </a:t>
            </a:r>
            <a:r>
              <a:rPr lang="fr-FR" dirty="0" smtClean="0"/>
              <a:t> Mercredi</a:t>
            </a:r>
            <a:endParaRPr lang="fr-FR" dirty="0"/>
          </a:p>
          <a:p>
            <a:pPr algn="ctr"/>
            <a:r>
              <a:rPr lang="fr-FR" dirty="0"/>
              <a:t>+</a:t>
            </a:r>
          </a:p>
          <a:p>
            <a:pPr algn="ctr"/>
            <a:r>
              <a:rPr lang="fr-FR" dirty="0"/>
              <a:t>Accueil Extrascolaire</a:t>
            </a:r>
            <a:endParaRPr lang="fr-FR" dirty="0"/>
          </a:p>
        </p:txBody>
      </p:sp>
    </p:spTree>
    <p:extLst>
      <p:ext uri="{BB962C8B-B14F-4D97-AF65-F5344CB8AC3E}">
        <p14:creationId xmlns:p14="http://schemas.microsoft.com/office/powerpoint/2010/main" val="3688314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chemeClr val="tx2">
                    <a:lumMod val="75000"/>
                  </a:schemeClr>
                </a:solidFill>
              </a:rPr>
              <a:t>Communiquer… Comment et pourquoi faire ?</a:t>
            </a:r>
            <a:endParaRPr lang="fr-FR" dirty="0">
              <a:solidFill>
                <a:schemeClr val="tx2">
                  <a:lumMod val="75000"/>
                </a:schemeClr>
              </a:solidFill>
            </a:endParaRPr>
          </a:p>
        </p:txBody>
      </p:sp>
      <p:sp>
        <p:nvSpPr>
          <p:cNvPr id="3" name="Espace réservé du texte 2"/>
          <p:cNvSpPr>
            <a:spLocks noGrp="1"/>
          </p:cNvSpPr>
          <p:nvPr>
            <p:ph type="body" idx="1"/>
          </p:nvPr>
        </p:nvSpPr>
        <p:spPr>
          <a:xfrm>
            <a:off x="90840" y="2291747"/>
            <a:ext cx="5096256" cy="639762"/>
          </a:xfrm>
        </p:spPr>
        <p:txBody>
          <a:bodyPr/>
          <a:lstStyle/>
          <a:p>
            <a:r>
              <a:rPr lang="fr-FR" dirty="0" smtClean="0"/>
              <a:t>C’est quoi ?</a:t>
            </a:r>
            <a:endParaRPr lang="fr-FR" dirty="0"/>
          </a:p>
        </p:txBody>
      </p:sp>
      <p:sp>
        <p:nvSpPr>
          <p:cNvPr id="4" name="Espace réservé du contenu 3"/>
          <p:cNvSpPr>
            <a:spLocks noGrp="1"/>
          </p:cNvSpPr>
          <p:nvPr>
            <p:ph sz="half" idx="2"/>
          </p:nvPr>
        </p:nvSpPr>
        <p:spPr>
          <a:xfrm>
            <a:off x="746975" y="2875209"/>
            <a:ext cx="10196754" cy="898302"/>
          </a:xfrm>
        </p:spPr>
        <p:txBody>
          <a:bodyPr/>
          <a:lstStyle/>
          <a:p>
            <a:r>
              <a:rPr lang="fr-FR" dirty="0" smtClean="0"/>
              <a:t>C’est un échange entre deux et plusieurs personnes.</a:t>
            </a:r>
          </a:p>
          <a:p>
            <a:r>
              <a:rPr lang="fr-FR" dirty="0" smtClean="0"/>
              <a:t>Différence avec l’information qui est à sens unique. Elle n’attend pas de retour…</a:t>
            </a:r>
            <a:endParaRPr lang="fr-FR" dirty="0"/>
          </a:p>
        </p:txBody>
      </p:sp>
      <p:pic>
        <p:nvPicPr>
          <p:cNvPr id="8" name="Espace réservé du contenu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1300766" y="3802510"/>
            <a:ext cx="9723550" cy="2656245"/>
          </a:xfrm>
        </p:spPr>
      </p:pic>
      <p:sp>
        <p:nvSpPr>
          <p:cNvPr id="7" name="ZoneTexte 6"/>
          <p:cNvSpPr txBox="1"/>
          <p:nvPr/>
        </p:nvSpPr>
        <p:spPr>
          <a:xfrm>
            <a:off x="746974" y="1871798"/>
            <a:ext cx="6825803" cy="369332"/>
          </a:xfrm>
          <a:prstGeom prst="rect">
            <a:avLst/>
          </a:prstGeom>
          <a:noFill/>
        </p:spPr>
        <p:txBody>
          <a:bodyPr wrap="square" rtlCol="0">
            <a:spAutoFit/>
          </a:bodyPr>
          <a:lstStyle/>
          <a:p>
            <a:r>
              <a:rPr lang="fr-FR" b="1" dirty="0" smtClean="0">
                <a:solidFill>
                  <a:schemeClr val="tx2">
                    <a:lumMod val="75000"/>
                  </a:schemeClr>
                </a:solidFill>
              </a:rPr>
              <a:t>Jeu de mots… et mise en scène</a:t>
            </a:r>
            <a:endParaRPr lang="fr-FR" b="1" dirty="0">
              <a:solidFill>
                <a:schemeClr val="tx2">
                  <a:lumMod val="75000"/>
                </a:schemeClr>
              </a:solidFill>
            </a:endParaRPr>
          </a:p>
        </p:txBody>
      </p:sp>
    </p:spTree>
    <p:extLst>
      <p:ext uri="{BB962C8B-B14F-4D97-AF65-F5344CB8AC3E}">
        <p14:creationId xmlns:p14="http://schemas.microsoft.com/office/powerpoint/2010/main" val="1088571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2">
                    <a:lumMod val="75000"/>
                  </a:schemeClr>
                </a:solidFill>
              </a:rPr>
              <a:t>Mauvaise communication = Conflit</a:t>
            </a:r>
            <a:endParaRPr lang="fr-FR" dirty="0">
              <a:solidFill>
                <a:schemeClr val="tx2">
                  <a:lumMod val="75000"/>
                </a:schemeClr>
              </a:solidFill>
            </a:endParaRPr>
          </a:p>
        </p:txBody>
      </p:sp>
      <p:pic>
        <p:nvPicPr>
          <p:cNvPr id="1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rot="4769532">
            <a:off x="670758" y="1962883"/>
            <a:ext cx="4012056" cy="4700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rot="5400000">
            <a:off x="6135786" y="1148937"/>
            <a:ext cx="4278813" cy="6370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48229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agues">
  <a:themeElements>
    <a:clrScheme name="Vagues">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Vagues">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agues">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383</TotalTime>
  <Words>4366</Words>
  <Application>Microsoft Office PowerPoint</Application>
  <PresentationFormat>Personnalisé</PresentationFormat>
  <Paragraphs>548</Paragraphs>
  <Slides>48</Slides>
  <Notes>0</Notes>
  <HiddenSlides>0</HiddenSlides>
  <MMClips>0</MMClips>
  <ScaleCrop>false</ScaleCrop>
  <HeadingPairs>
    <vt:vector size="4" baseType="variant">
      <vt:variant>
        <vt:lpstr>Thème</vt:lpstr>
      </vt:variant>
      <vt:variant>
        <vt:i4>1</vt:i4>
      </vt:variant>
      <vt:variant>
        <vt:lpstr>Titres des diapositives</vt:lpstr>
      </vt:variant>
      <vt:variant>
        <vt:i4>48</vt:i4>
      </vt:variant>
    </vt:vector>
  </HeadingPairs>
  <TitlesOfParts>
    <vt:vector size="49" baseType="lpstr">
      <vt:lpstr>Vagues</vt:lpstr>
      <vt:lpstr>Projet Pédagogique Alsh « La Planète Bleue » 2020/2021</vt:lpstr>
      <vt:lpstr>Situation Initiale</vt:lpstr>
      <vt:lpstr>L’équipe…</vt:lpstr>
      <vt:lpstr>Présentation PowerPoint</vt:lpstr>
      <vt:lpstr>Le rôle de l’équipe pédagogique</vt:lpstr>
      <vt:lpstr>Le rôle de chacun 1</vt:lpstr>
      <vt:lpstr>Le rôle de chacun 2</vt:lpstr>
      <vt:lpstr>Communiquer… Comment et pourquoi faire ?</vt:lpstr>
      <vt:lpstr>Mauvaise communication = Conflit</vt:lpstr>
      <vt:lpstr>Relation dans l’équipe</vt:lpstr>
      <vt:lpstr>Règlement intérieur interne Les obligations du fonctionnaire </vt:lpstr>
      <vt:lpstr>Règlement intérieur interne Les obligations du fonctionnaire… suite </vt:lpstr>
      <vt:lpstr>La circulation de l’information au sein de l’équipe</vt:lpstr>
      <vt:lpstr>Présentation de la structure</vt:lpstr>
      <vt:lpstr>Présentation de la structure</vt:lpstr>
      <vt:lpstr>Mode de fonctionnement</vt:lpstr>
      <vt:lpstr>Mode de fonctionnement Suite…</vt:lpstr>
      <vt:lpstr>Modalités d’inscriptions</vt:lpstr>
      <vt:lpstr>L’équipe d’animation</vt:lpstr>
      <vt:lpstr>Le Public</vt:lpstr>
      <vt:lpstr>Les enfants de 3 à 5 ans Caractéristiques Physiques et psychomotrices   </vt:lpstr>
      <vt:lpstr>Les enfants de 3 à 5 ans Caractéristiques Psychologiques et Intellectuelles  </vt:lpstr>
      <vt:lpstr>Les enfants de 3 à 5 ans Caractéristiques affectives  </vt:lpstr>
      <vt:lpstr>Les enfants de 3 à 5 ans Caractéristiques sociologiques  </vt:lpstr>
      <vt:lpstr>Les enfants de 6 à 11 ans Caractéristiques physiques et psychomotrices  </vt:lpstr>
      <vt:lpstr>Les enfants de 6 à 11 ans Caractéristiques Psychologiques et Intellectuelles  </vt:lpstr>
      <vt:lpstr>Les enfants de 6 à 11 ans Caractéristiques affectives  </vt:lpstr>
      <vt:lpstr>Les enfants de 6 à 11 ans Caractéristiques Sociologiques  </vt:lpstr>
      <vt:lpstr>Droits et Devoirs des enfants</vt:lpstr>
      <vt:lpstr>Les règles de vie  Adoptées par les enfants et les animateurs</vt:lpstr>
      <vt:lpstr>Avant le projet pédagogique…</vt:lpstr>
      <vt:lpstr>Présentation PowerPoint</vt:lpstr>
      <vt:lpstr>Le Projet Educatif Communal</vt:lpstr>
      <vt:lpstr>Présentation PowerPoint</vt:lpstr>
      <vt:lpstr>Le Relationnel</vt:lpstr>
      <vt:lpstr>Entre Enfants et Animateurs</vt:lpstr>
      <vt:lpstr>Entre Parents et Animateurs</vt:lpstr>
      <vt:lpstr>Nos intentions éducatives</vt:lpstr>
      <vt:lpstr>Le projet pédagogique…</vt:lpstr>
      <vt:lpstr>Favoriser une bonne communication entre les acteurs éducatifs 1</vt:lpstr>
      <vt:lpstr>Favoriser une bonne communication entre les acteurs éducatifs 2</vt:lpstr>
      <vt:lpstr>Permettre à l’enfant de créer ses propres projets </vt:lpstr>
      <vt:lpstr>Permettre à l’enfant de s’épanouir en collectivité </vt:lpstr>
      <vt:lpstr>Permettre à l’enfant de s’épanouir en collectivité 2</vt:lpstr>
      <vt:lpstr>Faire en sorte que l’enfant découvre de nouvelles cultures </vt:lpstr>
      <vt:lpstr>Le Projet d’animation</vt:lpstr>
      <vt:lpstr>Le Projet d’activité</vt:lpstr>
      <vt:lpstr>Annexes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Pédagogique Alsh « La Planète Bleue »</dc:title>
  <dc:creator>Utilisateur Windows</dc:creator>
  <cp:lastModifiedBy>Toulon2</cp:lastModifiedBy>
  <cp:revision>47</cp:revision>
  <cp:lastPrinted>2020-03-05T13:41:55Z</cp:lastPrinted>
  <dcterms:created xsi:type="dcterms:W3CDTF">2019-07-17T15:05:53Z</dcterms:created>
  <dcterms:modified xsi:type="dcterms:W3CDTF">2020-07-24T14:40:03Z</dcterms:modified>
</cp:coreProperties>
</file>